
<file path=[Content_Types].xml><?xml version="1.0" encoding="utf-8"?>
<Types xmlns="http://schemas.openxmlformats.org/package/2006/content-types">
  <Default Extension="vml" ContentType="application/vnd.openxmlformats-officedocument.vmlDrawing"/>
  <Default Extension="docx" ContentType="application/vnd.openxmlformats-officedocument.wordprocessingml.document"/>
  <Default Extension="png" ContentType="image/png"/>
  <Default Extension="jpeg" ContentType="image/jpeg"/>
  <Default Extension="JPG" ContentType="image/.jpg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306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7" r:id="rId51"/>
    <p:sldId id="302" r:id="rId52"/>
    <p:sldId id="303" r:id="rId53"/>
    <p:sldId id="304" r:id="rId54"/>
    <p:sldId id="305" r:id="rId55"/>
  </p:sldIdLst>
  <p:sldSz cx="12192000" cy="6858000"/>
  <p:notesSz cx="6858000" cy="12192000"/>
  <p:custDataLst>
    <p:tags r:id="rId59"/>
  </p:custData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87" d="100"/>
          <a:sy n="87" d="100"/>
        </p:scale>
        <p:origin x="499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9" Type="http://schemas.openxmlformats.org/officeDocument/2006/relationships/tags" Target="tags/tag10.xml"/><Relationship Id="rId58" Type="http://schemas.openxmlformats.org/officeDocument/2006/relationships/tableStyles" Target="tableStyles.xml"/><Relationship Id="rId57" Type="http://schemas.openxmlformats.org/officeDocument/2006/relationships/viewProps" Target="viewProps.xml"/><Relationship Id="rId56" Type="http://schemas.openxmlformats.org/officeDocument/2006/relationships/presProps" Target="presProps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4" Type="http://schemas.openxmlformats.org/officeDocument/2006/relationships/image" Target="../media/image6.png"/><Relationship Id="rId3" Type="http://schemas.openxmlformats.org/officeDocument/2006/relationships/slide" Target="../slides/slide3.xml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4" Type="http://schemas.openxmlformats.org/officeDocument/2006/relationships/image" Target="../media/image6.png"/><Relationship Id="rId3" Type="http://schemas.openxmlformats.org/officeDocument/2006/relationships/slide" Target="../slides/slide3.xml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4" Type="http://schemas.openxmlformats.org/officeDocument/2006/relationships/image" Target="../media/image6.png"/><Relationship Id="rId3" Type="http://schemas.openxmlformats.org/officeDocument/2006/relationships/slide" Target="../slides/slide3.xml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4" Type="http://schemas.openxmlformats.org/officeDocument/2006/relationships/image" Target="../media/image6.png"/><Relationship Id="rId3" Type="http://schemas.openxmlformats.org/officeDocument/2006/relationships/slide" Target="../slides/slide3.xml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image" Target="../media/image6.png"/><Relationship Id="rId3" Type="http://schemas.openxmlformats.org/officeDocument/2006/relationships/slide" Target="../slides/slide3.xml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4" Type="http://schemas.openxmlformats.org/officeDocument/2006/relationships/image" Target="../media/image6.png"/><Relationship Id="rId3" Type="http://schemas.openxmlformats.org/officeDocument/2006/relationships/slide" Target="../slides/slide3.xml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容#df=bff004d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asterShapeName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3" name="MasterShapeName?linknodeid=back_to_first_catalog" descr="preencoded.png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06456" y="6437376"/>
            <a:ext cx="1691640" cy="429768"/>
          </a:xfrm>
          <a:prstGeom prst="rect">
            <a:avLst/>
          </a:prstGeom>
        </p:spPr>
      </p:pic>
      <p:sp>
        <p:nvSpPr>
          <p:cNvPr id="4" name="MasterShapeName"/>
          <p:cNvSpPr/>
          <p:nvPr/>
        </p:nvSpPr>
        <p:spPr>
          <a:xfrm>
            <a:off x="1545336" y="128016"/>
            <a:ext cx="9500616" cy="539496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l"/>
            <a:r>
              <a:rPr lang="en-US" sz="2800" b="1" i="0" dirty="0">
                <a:solidFill>
                  <a:srgbClr val="01448D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基础课18 导数与函数的极值、最值</a:t>
            </a:r>
            <a:endParaRPr lang="en-US" sz="2800" dirty="0"/>
          </a:p>
        </p:txBody>
      </p:sp>
      <p:sp>
        <p:nvSpPr>
          <p:cNvPr id="5" name="MasterShapeName"/>
          <p:cNvSpPr/>
          <p:nvPr/>
        </p:nvSpPr>
        <p:spPr>
          <a:xfrm>
            <a:off x="11393424" y="237744"/>
            <a:ext cx="566928" cy="457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/>
            <a:fld id="{CFCE621F-DAD0-451E-A00B-B689426F7543}" type="slidenum">
              <a:rPr lang="en-US" sz="1500" b="1" i="0" smtClean="0">
                <a:solidFill>
                  <a:srgbClr val="FFFFFF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</a:fld>
            <a:endParaRPr lang="en-US" sz="1500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容#df=bff004d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asterShapeName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3" name="MasterShapeName?linknodeid=back_to_first_catalog" descr="preencoded.png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06456" y="6437376"/>
            <a:ext cx="1691640" cy="429768"/>
          </a:xfrm>
          <a:prstGeom prst="rect">
            <a:avLst/>
          </a:prstGeom>
        </p:spPr>
      </p:pic>
      <p:sp>
        <p:nvSpPr>
          <p:cNvPr id="4" name="MasterShapeName"/>
          <p:cNvSpPr/>
          <p:nvPr/>
        </p:nvSpPr>
        <p:spPr>
          <a:xfrm>
            <a:off x="1545336" y="128016"/>
            <a:ext cx="9500616" cy="539496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l"/>
            <a:r>
              <a:rPr lang="en-US" sz="2800" b="1" i="0" dirty="0">
                <a:solidFill>
                  <a:srgbClr val="01448D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基础课18 导数与函数的极值、最值</a:t>
            </a:r>
            <a:endParaRPr lang="en-US" sz="2800" dirty="0"/>
          </a:p>
        </p:txBody>
      </p:sp>
      <p:sp>
        <p:nvSpPr>
          <p:cNvPr id="5" name="MasterShapeName"/>
          <p:cNvSpPr/>
          <p:nvPr/>
        </p:nvSpPr>
        <p:spPr>
          <a:xfrm>
            <a:off x="11393424" y="237744"/>
            <a:ext cx="566928" cy="457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/>
            <a:fld id="{F7F06F98-EC24-4D2D-AF07-BF400BF97ACC}" type="slidenum">
              <a:rPr lang="en-US" sz="1500" b="1" i="0" smtClean="0">
                <a:solidFill>
                  <a:srgbClr val="FFFFFF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</a:fld>
            <a:endParaRPr lang="en-US" sz="1500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容#df=bff004d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asterShapeName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3" name="MasterShapeName?linknodeid=back_to_first_catalog" descr="preencoded.png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06456" y="6437376"/>
            <a:ext cx="1691640" cy="429768"/>
          </a:xfrm>
          <a:prstGeom prst="rect">
            <a:avLst/>
          </a:prstGeom>
        </p:spPr>
      </p:pic>
      <p:sp>
        <p:nvSpPr>
          <p:cNvPr id="4" name="MasterShapeName"/>
          <p:cNvSpPr/>
          <p:nvPr/>
        </p:nvSpPr>
        <p:spPr>
          <a:xfrm>
            <a:off x="1545336" y="128016"/>
            <a:ext cx="9500616" cy="539496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l"/>
            <a:r>
              <a:rPr lang="en-US" sz="2800" b="1" i="0" dirty="0">
                <a:solidFill>
                  <a:srgbClr val="01448D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基础课18 导数与函数的极值、最值</a:t>
            </a:r>
            <a:endParaRPr lang="en-US" sz="2800" dirty="0"/>
          </a:p>
        </p:txBody>
      </p:sp>
      <p:sp>
        <p:nvSpPr>
          <p:cNvPr id="5" name="MasterShapeName"/>
          <p:cNvSpPr/>
          <p:nvPr/>
        </p:nvSpPr>
        <p:spPr>
          <a:xfrm>
            <a:off x="11393424" y="237744"/>
            <a:ext cx="566928" cy="457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/>
            <a:fld id="{212CE0BB-FB82-4EC8-B505-F50F870D0A23}" type="slidenum">
              <a:rPr lang="en-US" sz="1500" b="1" i="0" smtClean="0">
                <a:solidFill>
                  <a:srgbClr val="FFFFFF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</a:fld>
            <a:endParaRPr lang="en-US" sz="1500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容#df=bff004d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asterShapeName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3" name="MasterShapeName?linknodeid=back_to_first_catalog" descr="preencoded.png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06456" y="6437376"/>
            <a:ext cx="1691640" cy="429768"/>
          </a:xfrm>
          <a:prstGeom prst="rect">
            <a:avLst/>
          </a:prstGeom>
        </p:spPr>
      </p:pic>
      <p:sp>
        <p:nvSpPr>
          <p:cNvPr id="4" name="MasterShapeName"/>
          <p:cNvSpPr/>
          <p:nvPr/>
        </p:nvSpPr>
        <p:spPr>
          <a:xfrm>
            <a:off x="1545336" y="128016"/>
            <a:ext cx="9500616" cy="539496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l"/>
            <a:r>
              <a:rPr lang="en-US" sz="2800" b="1" i="0" dirty="0">
                <a:solidFill>
                  <a:srgbClr val="01448D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基础课18 导数与函数的极值、最值</a:t>
            </a:r>
            <a:endParaRPr lang="en-US" sz="2800" dirty="0"/>
          </a:p>
        </p:txBody>
      </p:sp>
      <p:sp>
        <p:nvSpPr>
          <p:cNvPr id="5" name="MasterShapeName"/>
          <p:cNvSpPr/>
          <p:nvPr/>
        </p:nvSpPr>
        <p:spPr>
          <a:xfrm>
            <a:off x="11393424" y="237744"/>
            <a:ext cx="566928" cy="457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/>
            <a:fld id="{1B4DC877-33CA-4EE9-96DB-3849DEEC8AB6}" type="slidenum">
              <a:rPr lang="en-US" sz="1500" b="1" i="0" smtClean="0">
                <a:solidFill>
                  <a:srgbClr val="FFFFFF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</a:fld>
            <a:endParaRPr lang="en-US" sz="150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xin?subject=math#pid=657fab7460819df2225b41b1#tid=65825cdc41cd2100092ee9e5#sourcefrom=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asterShapeName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asterShapeName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3" name="MasterShapeName"/>
          <p:cNvSpPr/>
          <p:nvPr/>
        </p:nvSpPr>
        <p:spPr>
          <a:xfrm>
            <a:off x="5577840" y="5907024"/>
            <a:ext cx="1801368" cy="859536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/>
            <a:r>
              <a:rPr lang="en-US" sz="5200" b="1" i="0" dirty="0">
                <a:solidFill>
                  <a:srgbClr val="42ADE2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数 学</a:t>
            </a:r>
            <a:endParaRPr lang="en-US" sz="520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asterShapeName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asterShapeName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asterShapeName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3" name="MasterShapeName?linknodeid=back_to_first_catalog" descr="preencoded.png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06456" y="6437376"/>
            <a:ext cx="1691640" cy="429768"/>
          </a:xfrm>
          <a:prstGeom prst="rect">
            <a:avLst/>
          </a:prstGeom>
        </p:spPr>
      </p:pic>
      <p:sp>
        <p:nvSpPr>
          <p:cNvPr id="4" name="MasterShapeName"/>
          <p:cNvSpPr/>
          <p:nvPr/>
        </p:nvSpPr>
        <p:spPr>
          <a:xfrm>
            <a:off x="1545336" y="128016"/>
            <a:ext cx="9500616" cy="539496"/>
          </a:xfrm>
          <a:prstGeom prst="rect">
            <a:avLst/>
          </a:prstGeom>
          <a:noFill/>
        </p:spPr>
        <p:txBody>
          <a:bodyPr/>
          <a:lstStyle/>
          <a:p>
            <a:endParaRPr lang="zh-CN" altLang="en-US"/>
          </a:p>
        </p:txBody>
      </p:sp>
      <p:sp>
        <p:nvSpPr>
          <p:cNvPr id="5" name="MasterShapeName"/>
          <p:cNvSpPr/>
          <p:nvPr/>
        </p:nvSpPr>
        <p:spPr>
          <a:xfrm>
            <a:off x="11393424" y="237744"/>
            <a:ext cx="566928" cy="457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/>
            <a:fld id="{62FDBA4F-0119-4017-8A38-801EAEFBDEDA}" type="slidenum">
              <a:rPr lang="en-US" sz="1500" b="1" i="0" smtClean="0">
                <a:solidFill>
                  <a:srgbClr val="FFFFFF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</a:fld>
            <a:endParaRPr lang="en-US" sz="1500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ck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asterShapeName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容#df=bff004d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asterShapeName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3" name="MasterShapeName?linknodeid=back_to_first_catalog" descr="preencoded.png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06456" y="6437376"/>
            <a:ext cx="1691640" cy="429768"/>
          </a:xfrm>
          <a:prstGeom prst="rect">
            <a:avLst/>
          </a:prstGeom>
        </p:spPr>
      </p:pic>
      <p:sp>
        <p:nvSpPr>
          <p:cNvPr id="4" name="MasterShapeName"/>
          <p:cNvSpPr/>
          <p:nvPr/>
        </p:nvSpPr>
        <p:spPr>
          <a:xfrm>
            <a:off x="1545336" y="128016"/>
            <a:ext cx="9500616" cy="539496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l"/>
            <a:r>
              <a:rPr lang="en-US" sz="2800" b="1" i="0" dirty="0">
                <a:solidFill>
                  <a:srgbClr val="01448D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基础课18 导数与函数的极值、最值</a:t>
            </a:r>
            <a:endParaRPr lang="en-US" sz="2800" dirty="0"/>
          </a:p>
        </p:txBody>
      </p:sp>
      <p:sp>
        <p:nvSpPr>
          <p:cNvPr id="5" name="MasterShapeName"/>
          <p:cNvSpPr/>
          <p:nvPr/>
        </p:nvSpPr>
        <p:spPr>
          <a:xfrm>
            <a:off x="11393424" y="237744"/>
            <a:ext cx="566928" cy="457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/>
            <a:fld id="{7EDA2D78-D120-4568-BA41-53439BC84292}" type="slidenum">
              <a:rPr lang="en-US" sz="1500" b="1" i="0" smtClean="0">
                <a:solidFill>
                  <a:srgbClr val="FFFFFF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</a:fld>
            <a:endParaRPr lang="en-US" sz="1500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9.xml"/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21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9.xml"/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9.xml"/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9.xml"/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9.xml"/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.xml"/><Relationship Id="rId5" Type="http://schemas.openxmlformats.org/officeDocument/2006/relationships/slideLayout" Target="../slideLayouts/slideLayout9.xml"/><Relationship Id="rId4" Type="http://schemas.openxmlformats.org/officeDocument/2006/relationships/image" Target="../media/image39.png"/><Relationship Id="rId3" Type="http://schemas.openxmlformats.org/officeDocument/2006/relationships/image" Target="../media/image38.jpeg"/><Relationship Id="rId2" Type="http://schemas.openxmlformats.org/officeDocument/2006/relationships/image" Target="../media/image37.png"/><Relationship Id="rId1" Type="http://schemas.openxmlformats.org/officeDocument/2006/relationships/image" Target="../media/image36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9.xml"/><Relationship Id="rId2" Type="http://schemas.openxmlformats.org/officeDocument/2006/relationships/image" Target="../media/image42.png"/><Relationship Id="rId1" Type="http://schemas.openxmlformats.org/officeDocument/2006/relationships/image" Target="../media/image41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0.xml"/><Relationship Id="rId5" Type="http://schemas.openxmlformats.org/officeDocument/2006/relationships/slideLayout" Target="../slideLayouts/slideLayout9.xml"/><Relationship Id="rId4" Type="http://schemas.openxmlformats.org/officeDocument/2006/relationships/image" Target="../media/image46.png"/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image" Target="../media/image43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9.xml"/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image" Target="../media/image4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50.pn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9.xml"/><Relationship Id="rId2" Type="http://schemas.openxmlformats.org/officeDocument/2006/relationships/image" Target="../media/image51.png"/><Relationship Id="rId1" Type="http://schemas.openxmlformats.org/officeDocument/2006/relationships/image" Target="../media/image41.jpeg"/></Relationships>
</file>

<file path=ppt/slides/_rels/slide2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4.xml"/><Relationship Id="rId6" Type="http://schemas.openxmlformats.org/officeDocument/2006/relationships/slideLayout" Target="../slideLayouts/slideLayout9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image" Target="../media/image52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5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58.png"/></Relationships>
</file>

<file path=ppt/slides/_rels/slide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7.xml"/><Relationship Id="rId4" Type="http://schemas.openxmlformats.org/officeDocument/2006/relationships/slideLayout" Target="../slideLayouts/slideLayout9.xml"/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image" Target="../media/image59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9.xml"/><Relationship Id="rId5" Type="http://schemas.openxmlformats.org/officeDocument/2006/relationships/slideLayout" Target="../slideLayouts/slideLayout9.xml"/><Relationship Id="rId4" Type="http://schemas.openxmlformats.org/officeDocument/2006/relationships/image" Target="../media/image65.png"/><Relationship Id="rId3" Type="http://schemas.openxmlformats.org/officeDocument/2006/relationships/image" Target="../media/image64.png"/><Relationship Id="rId2" Type="http://schemas.openxmlformats.org/officeDocument/2006/relationships/image" Target="../media/image63.jpeg"/><Relationship Id="rId1" Type="http://schemas.openxmlformats.org/officeDocument/2006/relationships/image" Target="../media/image62.jpeg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6.xml"/><Relationship Id="rId4" Type="http://schemas.openxmlformats.org/officeDocument/2006/relationships/slide" Target="slide41.xml"/><Relationship Id="rId3" Type="http://schemas.openxmlformats.org/officeDocument/2006/relationships/slide" Target="slide16.xml"/><Relationship Id="rId2" Type="http://schemas.openxmlformats.org/officeDocument/2006/relationships/image" Target="../media/image8.png"/><Relationship Id="rId1" Type="http://schemas.openxmlformats.org/officeDocument/2006/relationships/slide" Target="slide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66.png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9.xml"/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image" Target="../media/image6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70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71.png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3.xml"/><Relationship Id="rId4" Type="http://schemas.openxmlformats.org/officeDocument/2006/relationships/slideLayout" Target="../slideLayouts/slideLayout9.xml"/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image" Target="../media/image72.pn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4.xml"/><Relationship Id="rId3" Type="http://schemas.openxmlformats.org/officeDocument/2006/relationships/slideLayout" Target="../slideLayouts/slideLayout9.xml"/><Relationship Id="rId2" Type="http://schemas.openxmlformats.org/officeDocument/2006/relationships/image" Target="../media/image76.png"/><Relationship Id="rId1" Type="http://schemas.openxmlformats.org/officeDocument/2006/relationships/image" Target="../media/image7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77.pn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.xml"/><Relationship Id="rId3" Type="http://schemas.openxmlformats.org/officeDocument/2006/relationships/slideLayout" Target="../slideLayouts/slideLayout9.xml"/><Relationship Id="rId2" Type="http://schemas.openxmlformats.org/officeDocument/2006/relationships/image" Target="../media/image79.png"/><Relationship Id="rId1" Type="http://schemas.openxmlformats.org/officeDocument/2006/relationships/image" Target="../media/image78.jpe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7.xml"/><Relationship Id="rId3" Type="http://schemas.openxmlformats.org/officeDocument/2006/relationships/slideLayout" Target="../slideLayouts/slideLayout9.xml"/><Relationship Id="rId2" Type="http://schemas.openxmlformats.org/officeDocument/2006/relationships/image" Target="../media/image80.png"/><Relationship Id="rId1" Type="http://schemas.openxmlformats.org/officeDocument/2006/relationships/image" Target="../media/image41.jpeg"/></Relationships>
</file>

<file path=ppt/slides/_rels/slide3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8.xml"/><Relationship Id="rId5" Type="http://schemas.openxmlformats.org/officeDocument/2006/relationships/slideLayout" Target="../slideLayouts/slideLayout9.xml"/><Relationship Id="rId4" Type="http://schemas.openxmlformats.org/officeDocument/2006/relationships/image" Target="../media/image84.png"/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image" Target="../media/image8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9.xml"/><Relationship Id="rId3" Type="http://schemas.openxmlformats.org/officeDocument/2006/relationships/slideLayout" Target="../slideLayouts/slideLayout9.xml"/><Relationship Id="rId2" Type="http://schemas.openxmlformats.org/officeDocument/2006/relationships/image" Target="../media/image86.png"/><Relationship Id="rId1" Type="http://schemas.openxmlformats.org/officeDocument/2006/relationships/image" Target="../media/image8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0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8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.xml"/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88.pn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9.xml"/><Relationship Id="rId2" Type="http://schemas.openxmlformats.org/officeDocument/2006/relationships/image" Target="../media/image90.jpeg"/><Relationship Id="rId1" Type="http://schemas.openxmlformats.org/officeDocument/2006/relationships/image" Target="../media/image89.png"/></Relationships>
</file>

<file path=ppt/slides/_rels/slide46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45.xml"/><Relationship Id="rId8" Type="http://schemas.openxmlformats.org/officeDocument/2006/relationships/slideLayout" Target="../slideLayouts/slideLayout9.xml"/><Relationship Id="rId7" Type="http://schemas.openxmlformats.org/officeDocument/2006/relationships/image" Target="../media/image95.png"/><Relationship Id="rId6" Type="http://schemas.openxmlformats.org/officeDocument/2006/relationships/tags" Target="../tags/tag9.xml"/><Relationship Id="rId5" Type="http://schemas.openxmlformats.org/officeDocument/2006/relationships/tags" Target="../tags/tag8.xml"/><Relationship Id="rId4" Type="http://schemas.openxmlformats.org/officeDocument/2006/relationships/image" Target="../media/image94.png"/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image" Target="../media/image9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6.xml"/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96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97.png"/></Relationships>
</file>

<file path=ppt/slides/_rels/slide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7.xml"/><Relationship Id="rId4" Type="http://schemas.openxmlformats.org/officeDocument/2006/relationships/slideLayout" Target="../slideLayouts/slideLayout9.xml"/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image" Target="../media/image9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8.xml"/><Relationship Id="rId4" Type="http://schemas.openxmlformats.org/officeDocument/2006/relationships/slideLayout" Target="../slideLayouts/slideLayout9.xml"/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image" Target="../media/image101.png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9.xml"/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image" Target="../media/image104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6.xml"/><Relationship Id="rId8" Type="http://schemas.openxmlformats.org/officeDocument/2006/relationships/tags" Target="../tags/tag5.xml"/><Relationship Id="rId7" Type="http://schemas.openxmlformats.org/officeDocument/2006/relationships/tags" Target="../tags/tag4.xml"/><Relationship Id="rId6" Type="http://schemas.openxmlformats.org/officeDocument/2006/relationships/tags" Target="../tags/tag3.xml"/><Relationship Id="rId5" Type="http://schemas.openxmlformats.org/officeDocument/2006/relationships/tags" Target="../tags/tag2.xml"/><Relationship Id="rId4" Type="http://schemas.openxmlformats.org/officeDocument/2006/relationships/image" Target="../media/image12.emf"/><Relationship Id="rId3" Type="http://schemas.openxmlformats.org/officeDocument/2006/relationships/package" Target="../embeddings/Document1.docx"/><Relationship Id="rId2" Type="http://schemas.openxmlformats.org/officeDocument/2006/relationships/tags" Target="../tags/tag1.xml"/><Relationship Id="rId13" Type="http://schemas.openxmlformats.org/officeDocument/2006/relationships/notesSlide" Target="../notesSlides/notesSlide6.xml"/><Relationship Id="rId12" Type="http://schemas.openxmlformats.org/officeDocument/2006/relationships/vmlDrawing" Target="../drawings/vmlDrawing1.vml"/><Relationship Id="rId11" Type="http://schemas.openxmlformats.org/officeDocument/2006/relationships/slideLayout" Target="../slideLayouts/slideLayout9.xml"/><Relationship Id="rId10" Type="http://schemas.openxmlformats.org/officeDocument/2006/relationships/tags" Target="../tags/tag7.xml"/><Relationship Id="rId1" Type="http://schemas.openxmlformats.org/officeDocument/2006/relationships/image" Target="../media/image11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8.xml"/><Relationship Id="rId6" Type="http://schemas.openxmlformats.org/officeDocument/2006/relationships/slideLayout" Target="../slideLayouts/slideLayout9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9.xml"/><Relationship Id="rId2" Type="http://schemas.openxmlformats.org/officeDocument/2006/relationships/image" Target="../media/image19.png"/><Relationship Id="rId1" Type="http://schemas.openxmlformats.org/officeDocument/2006/relationships/image" Target="../media/image1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split dir="in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P_7_BD#288179214?segpoint=1&amp;vbadefaultcenterpage=1&amp;parentnodeid=b69d2ca0e&amp;vbahtmlprocessed=1&amp;bbb=1&amp;hasbroken=1"/>
              <p:cNvSpPr/>
              <p:nvPr/>
            </p:nvSpPr>
            <p:spPr>
              <a:xfrm>
                <a:off x="502920" y="2505025"/>
                <a:ext cx="11183112" cy="213595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1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4.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若函数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𝑓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在闭区间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[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𝑎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,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𝑏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]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内是单调函数，则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𝑓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一定在区间端点处取得最值；若</a:t>
                </a:r>
                <a:endParaRPr lang="en-US" altLang="zh-CN" sz="2400" b="0" i="0" dirty="0">
                  <a:solidFill>
                    <a:srgbClr val="000000"/>
                  </a:solidFill>
                  <a:latin typeface="Times New Roman" panose="02020603050405020304" pitchFamily="34" charset="0"/>
                  <a:ea typeface="微软雅黑" panose="020B0503020204020204" pitchFamily="34" charset="-122"/>
                  <a:cs typeface="Times New Roman" panose="02020603050405020304" pitchFamily="34" charset="-120"/>
                </a:endParaRPr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   </a:t>
                </a: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函数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𝑓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在开区间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𝑎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,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𝑏</m:t>
                        </m:r>
                      </m:e>
                    </m: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内只有一个极值点，则相应的极值点一定是函数的最值点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b="0" i="0" dirty="0">
                  <a:solidFill>
                    <a:srgbClr val="000000"/>
                  </a:solidFill>
                  <a:latin typeface="Times New Roman" panose="02020603050405020304" pitchFamily="34" charset="0"/>
                  <a:ea typeface="微软雅黑" panose="020B0503020204020204" pitchFamily="34" charset="-122"/>
                  <a:cs typeface="Times New Roman" panose="02020603050405020304" pitchFamily="34" charset="-120"/>
                </a:endParaRPr>
              </a:p>
              <a:p>
                <a:pPr lvl="0" latinLnBrk="1">
                  <a:lnSpc>
                    <a:spcPct val="150000"/>
                  </a:lnSpc>
                </a:pPr>
                <a:r>
                  <a:rPr lang="en-US" altLang="zh-CN" sz="2400" b="1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5. </a:t>
                </a:r>
                <a:r>
                  <a:rPr lang="en-US" altLang="zh-CN" sz="240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函数最值是“整体”概念，而函数极值是“局部”概念，极大值与极小值之间没有必然</a:t>
                </a:r>
                <a:endParaRPr lang="en-US" altLang="zh-CN" sz="2400" dirty="0">
                  <a:solidFill>
                    <a:srgbClr val="000000"/>
                  </a:solidFill>
                  <a:latin typeface="Times New Roman" panose="02020603050405020304" pitchFamily="34" charset="0"/>
                  <a:ea typeface="微软雅黑" panose="020B0503020204020204" pitchFamily="34" charset="-122"/>
                  <a:cs typeface="Times New Roman" panose="02020603050405020304" pitchFamily="34" charset="-120"/>
                </a:endParaRPr>
              </a:p>
              <a:p>
                <a:pPr lvl="0" latinLnBrk="1">
                  <a:lnSpc>
                    <a:spcPct val="150000"/>
                  </a:lnSpc>
                </a:pPr>
                <a:r>
                  <a:rPr lang="en-US" altLang="zh-CN" sz="240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   </a:t>
                </a:r>
                <a:r>
                  <a:rPr lang="en-US" altLang="zh-CN" sz="240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的大小关系</a:t>
                </a:r>
                <a:r>
                  <a:rPr lang="en-US" altLang="zh-CN" sz="240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</p:txBody>
          </p:sp>
        </mc:Choice>
        <mc:Fallback>
          <p:sp>
            <p:nvSpPr>
              <p:cNvPr id="2" name="P_7_BD#288179214?segpoint=1&amp;vbadefaultcenterpage=1&amp;parentnodeid=b69d2ca0e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2505025"/>
                <a:ext cx="11183112" cy="2135950"/>
              </a:xfrm>
              <a:prstGeom prst="rect">
                <a:avLst/>
              </a:prstGeom>
              <a:blipFill rotWithShape="1">
                <a:blip r:embed="rId1"/>
                <a:stretch>
                  <a:fillRect t="-27" r="-987" b="-27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_4_BD#ea626c6d3?vbadefaultcenterpage=1&amp;parentnodeid=e17457392&amp;vbahtmlprocessed=1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13048" y="756000"/>
            <a:ext cx="4562856" cy="530352"/>
          </a:xfrm>
          <a:prstGeom prst="rect">
            <a:avLst/>
          </a:prstGeom>
        </p:spPr>
      </p:pic>
      <p:sp>
        <p:nvSpPr>
          <p:cNvPr id="3" name="C_5_BD#d9b28b23d?vbadefaultcenterpage=1&amp;parentnodeid=ea626c6d3&amp;vbahtmlprocessed=1"/>
          <p:cNvSpPr/>
          <p:nvPr/>
        </p:nvSpPr>
        <p:spPr>
          <a:xfrm>
            <a:off x="502920" y="1419448"/>
            <a:ext cx="11183112" cy="9499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 latinLnBrk="1">
              <a:lnSpc>
                <a:spcPct val="150000"/>
              </a:lnSpc>
            </a:pPr>
            <a:r>
              <a:rPr lang="en-US" altLang="zh-CN" sz="2600" b="1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题组1</a:t>
            </a:r>
            <a:r>
              <a:rPr lang="en-US" altLang="zh-CN" sz="2600" b="1" i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34" charset="-120"/>
              </a:rPr>
              <a:t> </a:t>
            </a:r>
            <a:r>
              <a:rPr lang="en-US" altLang="zh-CN" sz="2600" b="1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走出误区</a:t>
            </a:r>
            <a:endParaRPr lang="en-US" altLang="zh-CN" sz="2600" dirty="0"/>
          </a:p>
        </p:txBody>
      </p:sp>
      <p:sp>
        <p:nvSpPr>
          <p:cNvPr id="4" name="QO_6_BD.12_1#f4ad9ab15?vbadefaultcenterpage=1&amp;parentnodeid=d9b28b23d&amp;vbahtmlprocessed=1"/>
          <p:cNvSpPr/>
          <p:nvPr/>
        </p:nvSpPr>
        <p:spPr>
          <a:xfrm>
            <a:off x="502920" y="1993304"/>
            <a:ext cx="11183112" cy="49003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algn="l" latinLnBrk="1">
              <a:lnSpc>
                <a:spcPct val="150000"/>
              </a:lnSpc>
            </a:pPr>
            <a:r>
              <a:rPr lang="en-US" altLang="zh-CN" sz="2400" b="1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1. </a:t>
            </a:r>
            <a:r>
              <a:rPr lang="en-US" altLang="zh-CN" sz="2400" b="0" i="0" dirty="0" err="1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判一判</a:t>
            </a:r>
            <a:r>
              <a:rPr lang="en-US" altLang="zh-CN" sz="2400" b="0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.（对的打“√”,错的打“×”）</a:t>
            </a:r>
            <a:endParaRPr lang="en-US" altLang="zh-CN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QT_7_BD.13_1#881662454?vbadefaultcenterpage=1&amp;parentnodeid=f4ad9ab15&amp;vbahtmlprocessed=1"/>
              <p:cNvSpPr/>
              <p:nvPr/>
            </p:nvSpPr>
            <p:spPr>
              <a:xfrm>
                <a:off x="502920" y="2523903"/>
                <a:ext cx="11183112" cy="48602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/>
              <a:lstStyle/>
              <a:p>
                <a:pPr marL="0" algn="l"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（1）函数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𝑓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在区间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𝑎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,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𝑏</m:t>
                        </m:r>
                      </m:e>
                    </m: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上不存在最值.(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  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)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endParaRPr lang="en-US" altLang="zh-CN" sz="2400" dirty="0"/>
              </a:p>
            </p:txBody>
          </p:sp>
        </mc:Choice>
        <mc:Fallback>
          <p:sp>
            <p:nvSpPr>
              <p:cNvPr id="5" name="QT_7_BD.13_1#881662454?vbadefaultcenterpage=1&amp;parentnodeid=f4ad9ab15&amp;vbahtmlprocessed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2523903"/>
                <a:ext cx="11183112" cy="486029"/>
              </a:xfrm>
              <a:prstGeom prst="rect">
                <a:avLst/>
              </a:prstGeom>
              <a:blipFill rotWithShape="1">
                <a:blip r:embed="rId2"/>
                <a:stretch>
                  <a:fillRect t="-85" r="1" b="-127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QT_7_AN.14_1#881662454.bracket?vbadefaultcenterpage=1&amp;parentnodeid=f4ad9ab15&amp;vbapositionanswer=12&amp;vbahtmlprocessed=1"/>
          <p:cNvSpPr/>
          <p:nvPr/>
        </p:nvSpPr>
        <p:spPr>
          <a:xfrm>
            <a:off x="6124321" y="2523903"/>
            <a:ext cx="446088" cy="47879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algn="ctr" latinLnBrk="1">
              <a:lnSpc>
                <a:spcPts val="4200"/>
              </a:lnSpc>
            </a:pPr>
            <a:r>
              <a:rPr lang="en-US" altLang="zh-CN" sz="2400" b="0" i="0" dirty="0">
                <a:solidFill>
                  <a:srgbClr val="FF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×</a:t>
            </a:r>
            <a:endParaRPr lang="en-US" altLang="zh-CN" sz="2400" dirty="0"/>
          </a:p>
        </p:txBody>
      </p:sp>
      <p:sp>
        <p:nvSpPr>
          <p:cNvPr id="7" name="QT_7_BD.15_1#a54d8d647?vbadefaultcenterpage=1&amp;parentnodeid=f4ad9ab15&amp;vbahtmlprocessed=1"/>
          <p:cNvSpPr/>
          <p:nvPr/>
        </p:nvSpPr>
        <p:spPr>
          <a:xfrm>
            <a:off x="502920" y="3019648"/>
            <a:ext cx="11183112" cy="48602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algn="l" latinLnBrk="1">
              <a:lnSpc>
                <a:spcPct val="150000"/>
              </a:lnSpc>
            </a:pPr>
            <a:r>
              <a:rPr lang="en-US" altLang="zh-CN" sz="2400" b="0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（2）</a:t>
            </a:r>
            <a:r>
              <a:rPr lang="en-US" altLang="zh-CN" sz="2400" b="0" i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函数的极小值一定是函数的最小值.(</a:t>
            </a:r>
            <a:r>
              <a:rPr lang="en-US" altLang="zh-CN" sz="2400" b="0" i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34" charset="-120"/>
              </a:rPr>
              <a:t>   </a:t>
            </a:r>
            <a:r>
              <a:rPr lang="en-US" altLang="zh-CN" sz="2400" b="0" i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)</a:t>
            </a:r>
            <a:r>
              <a:rPr lang="en-US" altLang="zh-CN" sz="2400" b="0" i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34" charset="-120"/>
              </a:rPr>
              <a:t> </a:t>
            </a:r>
            <a:endParaRPr lang="en-US" altLang="zh-CN" sz="2400" dirty="0"/>
          </a:p>
        </p:txBody>
      </p:sp>
      <p:sp>
        <p:nvSpPr>
          <p:cNvPr id="8" name="QT_7_AN.16_1#a54d8d647.bracket?vbadefaultcenterpage=1&amp;parentnodeid=f4ad9ab15&amp;vbapositionanswer=13&amp;vbahtmlprocessed=1"/>
          <p:cNvSpPr/>
          <p:nvPr/>
        </p:nvSpPr>
        <p:spPr>
          <a:xfrm>
            <a:off x="6027420" y="3019648"/>
            <a:ext cx="446088" cy="47879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algn="ctr" latinLnBrk="1">
              <a:lnSpc>
                <a:spcPts val="4200"/>
              </a:lnSpc>
            </a:pPr>
            <a:r>
              <a:rPr lang="en-US" altLang="zh-CN" sz="2400" b="0" i="0" dirty="0">
                <a:solidFill>
                  <a:srgbClr val="FF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×</a:t>
            </a:r>
            <a:endParaRPr lang="en-US" altLang="zh-CN" sz="2400" dirty="0"/>
          </a:p>
        </p:txBody>
      </p:sp>
      <p:sp>
        <p:nvSpPr>
          <p:cNvPr id="9" name="QT_7_BD.17_1#101f5c4a2?vbadefaultcenterpage=1&amp;parentnodeid=f4ad9ab15&amp;vbahtmlprocessed=1"/>
          <p:cNvSpPr/>
          <p:nvPr/>
        </p:nvSpPr>
        <p:spPr>
          <a:xfrm>
            <a:off x="502920" y="3552603"/>
            <a:ext cx="11183112" cy="48602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algn="l" latinLnBrk="1">
              <a:lnSpc>
                <a:spcPct val="150000"/>
              </a:lnSpc>
            </a:pPr>
            <a:r>
              <a:rPr lang="en-US" altLang="zh-CN" sz="2400" b="0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（3）</a:t>
            </a:r>
            <a:r>
              <a:rPr lang="en-US" altLang="zh-CN" sz="2400" b="0" i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函数的极小值一定不是函数的最大值.(</a:t>
            </a:r>
            <a:r>
              <a:rPr lang="en-US" altLang="zh-CN" sz="2400" b="0" i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34" charset="-120"/>
              </a:rPr>
              <a:t>   </a:t>
            </a:r>
            <a:r>
              <a:rPr lang="en-US" altLang="zh-CN" sz="2400" b="0" i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)</a:t>
            </a:r>
            <a:r>
              <a:rPr lang="en-US" altLang="zh-CN" sz="2400" b="0" i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34" charset="-120"/>
              </a:rPr>
              <a:t> </a:t>
            </a:r>
            <a:endParaRPr lang="en-US" altLang="zh-CN" sz="2400" dirty="0"/>
          </a:p>
        </p:txBody>
      </p:sp>
      <p:sp>
        <p:nvSpPr>
          <p:cNvPr id="10" name="QT_7_AN.18_1#101f5c4a2.bracket?vbadefaultcenterpage=1&amp;parentnodeid=f4ad9ab15&amp;vbapositionanswer=14&amp;vbahtmlprocessed=1"/>
          <p:cNvSpPr/>
          <p:nvPr/>
        </p:nvSpPr>
        <p:spPr>
          <a:xfrm>
            <a:off x="6357620" y="3552603"/>
            <a:ext cx="387350" cy="47860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algn="ctr" latinLnBrk="1">
              <a:lnSpc>
                <a:spcPts val="4200"/>
              </a:lnSpc>
            </a:pPr>
            <a:r>
              <a:rPr lang="en-US" altLang="zh-CN" sz="2400" b="0" i="0" dirty="0">
                <a:solidFill>
                  <a:srgbClr val="FF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√</a:t>
            </a:r>
            <a:endParaRPr lang="en-US" altLang="zh-CN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QT_7_BD.19_1#006deb43b?vbadefaultcenterpage=1&amp;parentnodeid=f4ad9ab15&amp;vbahtmlprocessed=1"/>
              <p:cNvSpPr/>
              <p:nvPr/>
            </p:nvSpPr>
            <p:spPr>
              <a:xfrm>
                <a:off x="502920" y="4086003"/>
                <a:ext cx="11183112" cy="48602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/>
              <a:lstStyle/>
              <a:p>
                <a:pPr marL="0" algn="l"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（4）函数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𝑓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′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的零点是函数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𝑓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的极值点.(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  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)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endParaRPr lang="en-US" altLang="zh-CN" sz="2400" dirty="0"/>
              </a:p>
            </p:txBody>
          </p:sp>
        </mc:Choice>
        <mc:Fallback>
          <p:sp>
            <p:nvSpPr>
              <p:cNvPr id="11" name="QT_7_BD.19_1#006deb43b?vbadefaultcenterpage=1&amp;parentnodeid=f4ad9ab15&amp;vbahtmlprocessed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4086003"/>
                <a:ext cx="11183112" cy="486029"/>
              </a:xfrm>
              <a:prstGeom prst="rect">
                <a:avLst/>
              </a:prstGeom>
              <a:blipFill rotWithShape="1">
                <a:blip r:embed="rId3"/>
                <a:stretch>
                  <a:fillRect t="-85" r="1" b="-127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QT_7_AN.20_1#006deb43b.bracket?vbadefaultcenterpage=1&amp;parentnodeid=f4ad9ab15&amp;vbapositionanswer=15&amp;vbahtmlprocessed=1"/>
          <p:cNvSpPr/>
          <p:nvPr/>
        </p:nvSpPr>
        <p:spPr>
          <a:xfrm>
            <a:off x="7528878" y="4086003"/>
            <a:ext cx="446088" cy="47879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algn="ctr" latinLnBrk="1">
              <a:lnSpc>
                <a:spcPts val="4200"/>
              </a:lnSpc>
            </a:pPr>
            <a:r>
              <a:rPr lang="en-US" altLang="zh-CN" sz="2400" b="0" i="0" dirty="0">
                <a:solidFill>
                  <a:srgbClr val="FF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×</a:t>
            </a:r>
            <a:endParaRPr lang="en-US" altLang="zh-CN" sz="2400" dirty="0"/>
          </a:p>
        </p:txBody>
      </p:sp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 build="p"/>
      <p:bldP spid="8" grpId="0" animBg="1" build="p"/>
      <p:bldP spid="10" grpId="0" animBg="1" build="p"/>
      <p:bldP spid="12" grpId="0" animBg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QB_6_BD.21_1#3fb23f1a6?vbadefaultcenterpage=1&amp;parentnodeid=d9b28b23d&amp;vbahtmlprocessed=1&amp;bbb=1&amp;hasbroken=1"/>
              <p:cNvSpPr/>
              <p:nvPr/>
            </p:nvSpPr>
            <p:spPr>
              <a:xfrm>
                <a:off x="502920" y="756000"/>
                <a:ext cx="11183112" cy="960374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37000"/>
                  </a:lnSpc>
                </a:pPr>
                <a:r>
                  <a:rPr lang="en-US" altLang="zh-CN" sz="2400" b="1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2.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（易错题）已知函数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𝑓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3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𝑎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𝑏𝑥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𝑎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在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=−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1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处取得极值0，则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𝑎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𝑏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endParaRPr lang="en-US" altLang="zh-CN" sz="100" b="0" i="0" kern="0" spc="-99900">
                  <a:solidFill>
                    <a:srgbClr val="FFFFFF"/>
                  </a:solidFill>
                  <a:latin typeface="Times New Roman" panose="02020603050405020304" pitchFamily="34" charset="0"/>
                  <a:ea typeface="微软雅黑" panose="020B0503020204020204" pitchFamily="34" charset="-122"/>
                  <a:cs typeface="Times New Roman" panose="02020603050405020304" pitchFamily="34" charset="-120"/>
                </a:endParaRPr>
              </a:p>
              <a:p>
                <a:pPr latinLnBrk="1">
                  <a:lnSpc>
                    <a:spcPct val="137000"/>
                  </a:lnSpc>
                </a:pPr>
                <a:r>
                  <a:rPr lang="en-US" altLang="zh-CN" sz="2400" i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_____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</p:txBody>
          </p:sp>
        </mc:Choice>
        <mc:Fallback>
          <p:sp>
            <p:nvSpPr>
              <p:cNvPr id="2" name="QB_6_BD.21_1#3fb23f1a6?vbadefaultcenterpage=1&amp;parentnodeid=d9b28b23d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756000"/>
                <a:ext cx="11183112" cy="960374"/>
              </a:xfrm>
              <a:prstGeom prst="rect">
                <a:avLst/>
              </a:prstGeom>
              <a:blipFill rotWithShape="1">
                <a:blip r:embed="rId1"/>
                <a:stretch>
                  <a:fillRect t="-36" r="1" b="-80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QB_6_AN.22_1#3fb23f1a6.blank?vbadefaultcenterpage=1&amp;parentnodeid=d9b28b23d&amp;vbapositionanswer=16&amp;vbahtmlprocessed=1"/>
          <p:cNvSpPr/>
          <p:nvPr/>
        </p:nvSpPr>
        <p:spPr>
          <a:xfrm>
            <a:off x="553720" y="1227869"/>
            <a:ext cx="677863" cy="44050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algn="ctr" latinLnBrk="1">
              <a:lnSpc>
                <a:spcPts val="3800"/>
              </a:lnSpc>
            </a:pPr>
            <a:r>
              <a:rPr lang="en-US" altLang="zh-CN" sz="2400" b="0" i="0">
                <a:solidFill>
                  <a:srgbClr val="FF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512</a:t>
            </a:r>
            <a:endParaRPr lang="en-US" altLang="zh-CN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QB_6_EX.23_1#3fb23f1a6?vbadefaultcenterpage=1&amp;parentnodeid=d9b28b23d&amp;vbahtmlprocessed=1"/>
              <p:cNvSpPr/>
              <p:nvPr/>
            </p:nvSpPr>
            <p:spPr>
              <a:xfrm>
                <a:off x="502920" y="1761905"/>
                <a:ext cx="11183112" cy="454406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/>
              <a:lstStyle/>
              <a:p>
                <a:pPr algn="l" latinLnBrk="1">
                  <a:lnSpc>
                    <a:spcPct val="137000"/>
                  </a:lnSpc>
                </a:pPr>
                <a:r>
                  <a:rPr lang="en-US" altLang="zh-CN" sz="2400" b="1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【易错点】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忽视极大值点与极小值点的区别，忽视验证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=−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1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处函数两侧的单调性.</a:t>
                </a:r>
                <a:endParaRPr lang="en-US" altLang="zh-CN" sz="2400" dirty="0"/>
              </a:p>
            </p:txBody>
          </p:sp>
        </mc:Choice>
        <mc:Fallback>
          <p:sp>
            <p:nvSpPr>
              <p:cNvPr id="4" name="QB_6_EX.23_1#3fb23f1a6?vbadefaultcenterpage=1&amp;parentnodeid=d9b28b23d&amp;vbahtmlprocessed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1761905"/>
                <a:ext cx="11183112" cy="454406"/>
              </a:xfrm>
              <a:prstGeom prst="rect">
                <a:avLst/>
              </a:prstGeom>
              <a:blipFill rotWithShape="1">
                <a:blip r:embed="rId2"/>
                <a:stretch>
                  <a:fillRect t="-91" r="1" b="-1016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QB_6_AS.24_1#3fb23f1a6?vbadefaultcenterpage=1&amp;parentnodeid=d9b28b23d&amp;vbahtmlprocessed=1&amp;bbb=1&amp;hasbroken=1"/>
              <p:cNvSpPr/>
              <p:nvPr/>
            </p:nvSpPr>
            <p:spPr>
              <a:xfrm>
                <a:off x="502920" y="2219550"/>
                <a:ext cx="11183112" cy="419900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37000"/>
                  </a:lnSpc>
                </a:pPr>
                <a:r>
                  <a:rPr lang="en-US" altLang="zh-CN" sz="2400" b="1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解析</a:t>
                </a:r>
                <a:r>
                  <a:rPr lang="en-US" altLang="zh-CN" sz="2400" b="1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因为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𝑓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在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=−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1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处有极值0，且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𝑓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′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3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6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𝑎𝑥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𝑏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，所以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eqArr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&amp;</m:t>
                            </m:r>
                            <m:sSup>
                              <m:sSup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𝑓</m:t>
                                </m:r>
                              </m:e>
                              <m:sup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′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−</m:t>
                                </m:r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1</m:t>
                                </m:r>
                              </m:e>
                            </m:d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=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0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,</m:t>
                            </m:r>
                          </m:e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&amp;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−</m:t>
                                </m:r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1</m:t>
                                </m:r>
                              </m:e>
                            </m:d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=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0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,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即</a:t>
                </a:r>
                <a:endParaRPr lang="en-US" altLang="zh-CN" sz="2400" b="0" i="0">
                  <a:solidFill>
                    <a:srgbClr val="FF0000"/>
                  </a:solidFill>
                  <a:latin typeface="Times New Roman" panose="02020603050405020304" pitchFamily="34" charset="0"/>
                  <a:ea typeface="微软雅黑" panose="020B0503020204020204" pitchFamily="34" charset="-122"/>
                  <a:cs typeface="Times New Roman" panose="02020603050405020304" pitchFamily="34" charset="-120"/>
                </a:endParaRPr>
              </a:p>
              <a:p>
                <a:pPr latinLnBrk="1">
                  <a:lnSpc>
                    <a:spcPct val="137000"/>
                  </a:lnSpc>
                </a:pP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eqArr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&amp;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3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−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6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𝑎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+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𝑏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=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0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,</m:t>
                            </m:r>
                          </m:e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&amp;−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+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3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𝑎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−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𝑏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=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0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,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解得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eqArr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&amp;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𝑎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=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,</m:t>
                            </m:r>
                          </m:e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&amp;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𝑏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=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3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或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eqArr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&amp;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𝑎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=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,</m:t>
                            </m:r>
                          </m:e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&amp;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𝑏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=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9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.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当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𝑎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1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𝑏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3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时，</a:t>
                </a:r>
                <a:endParaRPr lang="en-US" altLang="zh-CN" sz="2400" b="0" i="0">
                  <a:solidFill>
                    <a:srgbClr val="FF0000"/>
                  </a:solidFill>
                  <a:latin typeface="Times New Roman" panose="02020603050405020304" pitchFamily="34" charset="0"/>
                  <a:ea typeface="微软雅黑" panose="020B0503020204020204" pitchFamily="34" charset="-122"/>
                  <a:cs typeface="Times New Roman" panose="02020603050405020304" pitchFamily="34" charset="-120"/>
                </a:endParaRPr>
              </a:p>
              <a:p>
                <a:pPr latinLnBrk="1">
                  <a:lnSpc>
                    <a:spcPct val="137000"/>
                  </a:lnSpc>
                </a:pP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𝑓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′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3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6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3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3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d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+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</m:t>
                            </m:r>
                          </m:e>
                        </m:d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0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，所以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𝑓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在</a:t>
                </a:r>
                <a14:m>
                  <m:oMath xmlns:m="http://schemas.openxmlformats.org/officeDocument/2006/math">
                    <m:r>
                      <a:rPr lang="en-US" altLang="zh-CN" sz="24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𝐑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上为增函数，无极值，故舍去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endParaRPr lang="en-US" altLang="zh-CN" sz="2400" b="0" i="0">
                  <a:solidFill>
                    <a:srgbClr val="FF0000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34" charset="-120"/>
                </a:endParaRPr>
              </a:p>
              <a:p>
                <a:pPr latinLnBrk="1">
                  <a:lnSpc>
                    <a:spcPct val="137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当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𝑎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2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𝑏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9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时，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𝑓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′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3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12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9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3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+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e>
                    </m:d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+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，当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∈[−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3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,−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1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]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时，</a:t>
                </a:r>
                <a:endParaRPr lang="en-US" altLang="zh-CN" sz="2400" b="0" i="0">
                  <a:solidFill>
                    <a:srgbClr val="FF0000"/>
                  </a:solidFill>
                  <a:latin typeface="Times New Roman" panose="02020603050405020304" pitchFamily="34" charset="0"/>
                  <a:ea typeface="微软雅黑" panose="020B0503020204020204" pitchFamily="34" charset="-122"/>
                  <a:cs typeface="Times New Roman" panose="02020603050405020304" pitchFamily="34" charset="-120"/>
                </a:endParaRPr>
              </a:p>
              <a:p>
                <a:pPr latinLnBrk="1">
                  <a:lnSpc>
                    <a:spcPct val="137000"/>
                  </a:lnSpc>
                </a:pP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𝑓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为减函数；当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∈[−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1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,+∞)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时，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𝑓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为增函数.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故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𝑓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在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=−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1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处取得极小值，</a:t>
                </a:r>
                <a:endParaRPr lang="en-US" altLang="zh-CN" sz="2400" b="0" i="0">
                  <a:solidFill>
                    <a:srgbClr val="FF0000"/>
                  </a:solidFill>
                  <a:latin typeface="Times New Roman" panose="02020603050405020304" pitchFamily="34" charset="0"/>
                  <a:ea typeface="微软雅黑" panose="020B0503020204020204" pitchFamily="34" charset="-122"/>
                  <a:cs typeface="Times New Roman" panose="02020603050405020304" pitchFamily="34" charset="-120"/>
                </a:endParaRPr>
              </a:p>
              <a:p>
                <a:pPr latinLnBrk="1">
                  <a:lnSpc>
                    <a:spcPct val="137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所以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𝑎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2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𝑏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9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.故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𝑎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𝑏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512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</p:txBody>
          </p:sp>
        </mc:Choice>
        <mc:Fallback>
          <p:sp>
            <p:nvSpPr>
              <p:cNvPr id="5" name="QB_6_AS.24_1#3fb23f1a6?vbadefaultcenterpage=1&amp;parentnodeid=d9b28b23d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2219550"/>
                <a:ext cx="11183112" cy="4199001"/>
              </a:xfrm>
              <a:prstGeom prst="rect">
                <a:avLst/>
              </a:prstGeom>
              <a:blipFill rotWithShape="1">
                <a:blip r:embed="rId3"/>
                <a:stretch>
                  <a:fillRect t="-5" r="-2747" b="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 build="p"/>
      <p:bldP spid="4" grpId="0" animBg="1" build="p"/>
      <p:bldP spid="5" grpId="0" animBg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_5_BD#fc8434956?vbadefaultcenterpage=1&amp;parentnodeid=ea626c6d3&amp;vbahtmlprocessed=1"/>
          <p:cNvSpPr/>
          <p:nvPr/>
        </p:nvSpPr>
        <p:spPr>
          <a:xfrm>
            <a:off x="502920" y="756000"/>
            <a:ext cx="11183112" cy="9499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 latinLnBrk="1">
              <a:lnSpc>
                <a:spcPct val="150000"/>
              </a:lnSpc>
            </a:pPr>
            <a:r>
              <a:rPr lang="en-US" altLang="zh-CN" sz="2600" b="1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题组2</a:t>
            </a:r>
            <a:r>
              <a:rPr lang="en-US" altLang="zh-CN" sz="2600" b="1" i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34" charset="-120"/>
              </a:rPr>
              <a:t> </a:t>
            </a:r>
            <a:r>
              <a:rPr lang="en-US" altLang="zh-CN" sz="2600" b="1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走进教材</a:t>
            </a:r>
            <a:endParaRPr lang="en-US" altLang="zh-CN" sz="26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QB_6_BD.25_1#e759b8282?vbadefaultcenterpage=1&amp;parentnodeid=fc8434956&amp;vbahtmlprocessed=1&amp;bbb=1&amp;hasbroken=1"/>
              <p:cNvSpPr/>
              <p:nvPr/>
            </p:nvSpPr>
            <p:spPr>
              <a:xfrm>
                <a:off x="502920" y="1330103"/>
                <a:ext cx="11183112" cy="103466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1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3.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（人教A版选修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②</m:t>
                    </m:r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P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98</m:t>
                    </m:r>
                    <m:r>
                      <a:rPr lang="en-US" altLang="zh-CN" sz="2400" b="1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⋅</m:t>
                    </m:r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T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5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（2）改编）函数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𝑓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12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在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[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0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,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2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]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上的最小值为</a:t>
                </a:r>
                <a:endParaRPr lang="en-US" altLang="zh-CN" sz="2400" b="0" i="0" dirty="0">
                  <a:solidFill>
                    <a:srgbClr val="000000"/>
                  </a:solidFill>
                  <a:latin typeface="Times New Roman" panose="02020603050405020304" pitchFamily="34" charset="0"/>
                  <a:ea typeface="微软雅黑" panose="020B0503020204020204" pitchFamily="34" charset="-122"/>
                  <a:cs typeface="Times New Roman" panose="02020603050405020304" pitchFamily="34" charset="-120"/>
                </a:endParaRPr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_____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</p:txBody>
          </p:sp>
        </mc:Choice>
        <mc:Fallback>
          <p:sp>
            <p:nvSpPr>
              <p:cNvPr id="3" name="QB_6_BD.25_1#e759b8282?vbadefaultcenterpage=1&amp;parentnodeid=fc8434956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1330103"/>
                <a:ext cx="11183112" cy="1034669"/>
              </a:xfrm>
              <a:prstGeom prst="rect">
                <a:avLst/>
              </a:prstGeom>
              <a:blipFill rotWithShape="1">
                <a:blip r:embed="rId1"/>
                <a:stretch>
                  <a:fillRect t="-40" r="1" b="-2552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QB_6_AN.26_1#e759b8282.blank?vbadefaultcenterpage=1&amp;parentnodeid=fc8434956&amp;vbapositionanswer=17&amp;vbahtmlprocessed=1"/>
              <p:cNvSpPr/>
              <p:nvPr/>
            </p:nvSpPr>
            <p:spPr>
              <a:xfrm>
                <a:off x="528320" y="1939195"/>
                <a:ext cx="719138" cy="35344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marL="0" algn="ctr" latinLnBrk="1">
                  <a:lnSpc>
                    <a:spcPts val="3000"/>
                  </a:lnSpc>
                </a:pP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16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endParaRPr lang="en-US" altLang="zh-CN" sz="100" dirty="0"/>
              </a:p>
            </p:txBody>
          </p:sp>
        </mc:Choice>
        <mc:Fallback>
          <p:sp>
            <p:nvSpPr>
              <p:cNvPr id="4" name="QB_6_AN.26_1#e759b8282.blank?vbadefaultcenterpage=1&amp;parentnodeid=fc8434956&amp;vbapositionanswer=17&amp;vbahtmlprocessed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320" y="1939195"/>
                <a:ext cx="719138" cy="353441"/>
              </a:xfrm>
              <a:prstGeom prst="rect">
                <a:avLst/>
              </a:prstGeom>
              <a:blipFill rotWithShape="1">
                <a:blip r:embed="rId2"/>
                <a:stretch>
                  <a:fillRect t="-153" r="44" b="-764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QB_6_AS.27_1#e759b8282?vbadefaultcenterpage=1&amp;parentnodeid=fc8434956&amp;vbahtmlprocessed=1"/>
              <p:cNvSpPr/>
              <p:nvPr/>
            </p:nvSpPr>
            <p:spPr>
              <a:xfrm>
                <a:off x="502920" y="2639283"/>
                <a:ext cx="11183112" cy="268459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1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解析</a:t>
                </a:r>
                <a:r>
                  <a:rPr lang="en-US" altLang="zh-CN" sz="2400" b="1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因为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𝑓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12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endParaRPr lang="en-US" altLang="zh-CN" sz="2400" dirty="0"/>
              </a:p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所以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𝑓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′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3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12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endParaRPr lang="en-US" altLang="zh-CN" sz="2400" dirty="0"/>
              </a:p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令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𝑓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′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3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12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0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，得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=±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2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endParaRPr lang="en-US" altLang="zh-CN" sz="2400" dirty="0"/>
              </a:p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令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𝑓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′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&lt;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0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，得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2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&lt;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&lt;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2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endParaRPr lang="en-US" altLang="zh-CN" sz="2400" dirty="0"/>
              </a:p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故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𝑓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在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[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0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,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2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]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上单调递减，故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𝑓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在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[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0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,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2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]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上的最小值为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𝑓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8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24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=−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16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</p:txBody>
          </p:sp>
        </mc:Choice>
        <mc:Fallback>
          <p:sp>
            <p:nvSpPr>
              <p:cNvPr id="5" name="QB_6_AS.27_1#e759b8282?vbadefaultcenterpage=1&amp;parentnodeid=fc8434956&amp;vbahtmlprocessed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2639283"/>
                <a:ext cx="11183112" cy="2684590"/>
              </a:xfrm>
              <a:prstGeom prst="rect">
                <a:avLst/>
              </a:prstGeom>
              <a:blipFill rotWithShape="1">
                <a:blip r:embed="rId3"/>
                <a:stretch>
                  <a:fillRect t="-8" r="1" b="-475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 build="p"/>
      <p:bldP spid="5" grpId="0" animBg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QB_6_BD.28_1#00b54575e?vbadefaultcenterpage=1&amp;parentnodeid=fc8434956&amp;vbahtmlprocessed=1&amp;bbb=1&amp;hasbroken=1"/>
              <p:cNvSpPr/>
              <p:nvPr/>
            </p:nvSpPr>
            <p:spPr>
              <a:xfrm>
                <a:off x="502920" y="2187367"/>
                <a:ext cx="11183112" cy="103466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1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4.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（人教A版选修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②</m:t>
                    </m:r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P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104</m:t>
                    </m:r>
                    <m:r>
                      <a:rPr lang="en-US" altLang="zh-CN" sz="2400" b="1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⋅</m:t>
                    </m:r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T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9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改编）若函数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𝑓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𝑎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2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1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有极值，则实</a:t>
                </a:r>
                <a:endParaRPr lang="en-US" altLang="zh-CN" sz="2400" b="0" i="0" dirty="0">
                  <a:solidFill>
                    <a:srgbClr val="000000"/>
                  </a:solidFill>
                  <a:latin typeface="Times New Roman" panose="02020603050405020304" pitchFamily="34" charset="0"/>
                  <a:ea typeface="微软雅黑" panose="020B0503020204020204" pitchFamily="34" charset="-122"/>
                  <a:cs typeface="Times New Roman" panose="02020603050405020304" pitchFamily="34" charset="-120"/>
                </a:endParaRPr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数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𝑎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的取值范围是</a:t>
                </a:r>
                <a:r>
                  <a:rPr lang="en-US" altLang="zh-CN" sz="2400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______________________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</p:txBody>
          </p:sp>
        </mc:Choice>
        <mc:Fallback>
          <p:sp>
            <p:nvSpPr>
              <p:cNvPr id="2" name="QB_6_BD.28_1#00b54575e?vbadefaultcenterpage=1&amp;parentnodeid=fc8434956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2187367"/>
                <a:ext cx="11183112" cy="1034669"/>
              </a:xfrm>
              <a:prstGeom prst="rect">
                <a:avLst/>
              </a:prstGeom>
              <a:blipFill rotWithShape="1">
                <a:blip r:embed="rId1"/>
                <a:stretch>
                  <a:fillRect t="-41" r="1" b="-255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QB_6_AN.29_1#00b54575e.blank?vbadefaultcenterpage=1&amp;parentnodeid=fc8434956&amp;vbapositionanswer=18&amp;vbahtmlprocessed=1&amp;rh=37.8"/>
              <p:cNvSpPr/>
              <p:nvPr/>
            </p:nvSpPr>
            <p:spPr>
              <a:xfrm>
                <a:off x="2890012" y="2739812"/>
                <a:ext cx="3207512" cy="42087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marL="0" algn="ctr" latinLnBrk="1">
                  <a:lnSpc>
                    <a:spcPts val="3400"/>
                  </a:lnSpc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−∞,−</m:t>
                        </m:r>
                        <m:rad>
                          <m:radPr>
                            <m:degHide m:val="on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6</m:t>
                            </m:r>
                          </m:e>
                        </m:rad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∪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6</m:t>
                            </m:r>
                          </m:e>
                        </m:rad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,+∞</m:t>
                        </m:r>
                      </m:e>
                    </m: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endParaRPr lang="en-US" altLang="zh-CN" sz="100" dirty="0"/>
              </a:p>
            </p:txBody>
          </p:sp>
        </mc:Choice>
        <mc:Fallback>
          <p:sp>
            <p:nvSpPr>
              <p:cNvPr id="3" name="QB_6_AN.29_1#00b54575e.blank?vbadefaultcenterpage=1&amp;parentnodeid=fc8434956&amp;vbapositionanswer=18&amp;vbahtmlprocessed=1&amp;rh=37.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0012" y="2739812"/>
                <a:ext cx="3207512" cy="420878"/>
              </a:xfrm>
              <a:prstGeom prst="rect">
                <a:avLst/>
              </a:prstGeom>
              <a:blipFill rotWithShape="1">
                <a:blip r:embed="rId2"/>
                <a:stretch>
                  <a:fillRect l="-380" t="-100" r="-447" b="-24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QB_6_AS.30_1#00b54575e?vbadefaultcenterpage=1&amp;parentnodeid=fc8434956&amp;vbahtmlprocessed=1&amp;bbb=1&amp;hasbroken=1"/>
              <p:cNvSpPr/>
              <p:nvPr/>
            </p:nvSpPr>
            <p:spPr>
              <a:xfrm>
                <a:off x="502920" y="3517564"/>
                <a:ext cx="11183112" cy="172935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1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解析</a:t>
                </a:r>
                <a:r>
                  <a:rPr lang="en-US" altLang="zh-CN" sz="2400" b="1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𝑓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′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3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2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𝑎𝑥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2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，由题意知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𝑓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′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有变号零点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，所以</a:t>
                </a:r>
                <a:endParaRPr lang="en-US" altLang="zh-CN" sz="2400" b="0" i="0">
                  <a:solidFill>
                    <a:srgbClr val="FF0000"/>
                  </a:solidFill>
                  <a:latin typeface="Times New Roman" panose="02020603050405020304" pitchFamily="34" charset="0"/>
                  <a:ea typeface="微软雅黑" panose="020B0503020204020204" pitchFamily="34" charset="-122"/>
                  <a:cs typeface="Times New Roman" panose="02020603050405020304" pitchFamily="34" charset="-120"/>
                </a:endParaRPr>
              </a:p>
              <a:p>
                <a:pPr latinLnBrk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Δ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d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−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𝑎</m:t>
                            </m:r>
                          </m:e>
                        </m:d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4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×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3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×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2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&gt;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0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，解得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𝑎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&gt;</m:t>
                    </m:r>
                    <m:rad>
                      <m:radPr>
                        <m:degHide m:val="on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radPr>
                      <m:deg/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6</m:t>
                        </m:r>
                      </m:e>
                    </m:ra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或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𝑎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&lt;−</m:t>
                    </m:r>
                    <m:rad>
                      <m:radPr>
                        <m:degHide m:val="on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radPr>
                      <m:deg/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6</m:t>
                        </m:r>
                      </m:e>
                    </m:ra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，故实数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𝑎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的取值范围是</a:t>
                </a:r>
                <a:endParaRPr lang="en-US" altLang="zh-CN" sz="2400" b="0" i="0">
                  <a:solidFill>
                    <a:srgbClr val="FF0000"/>
                  </a:solidFill>
                  <a:latin typeface="Times New Roman" panose="02020603050405020304" pitchFamily="34" charset="0"/>
                  <a:ea typeface="微软雅黑" panose="020B0503020204020204" pitchFamily="34" charset="-122"/>
                  <a:cs typeface="Times New Roman" panose="02020603050405020304" pitchFamily="34" charset="-120"/>
                </a:endParaRPr>
              </a:p>
              <a:p>
                <a:pPr latinLnBrk="1">
                  <a:lnSpc>
                    <a:spcPct val="150000"/>
                  </a:lnSpc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−∞,−</m:t>
                        </m:r>
                        <m:rad>
                          <m:radPr>
                            <m:degHide m:val="on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6</m:t>
                            </m:r>
                          </m:e>
                        </m:rad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∪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6</m:t>
                            </m:r>
                          </m:e>
                        </m:rad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,+∞</m:t>
                        </m:r>
                      </m:e>
                    </m: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</p:txBody>
          </p:sp>
        </mc:Choice>
        <mc:Fallback>
          <p:sp>
            <p:nvSpPr>
              <p:cNvPr id="4" name="QB_6_AS.30_1#00b54575e?vbadefaultcenterpage=1&amp;parentnodeid=fc8434956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3517564"/>
                <a:ext cx="11183112" cy="1729359"/>
              </a:xfrm>
              <a:prstGeom prst="rect">
                <a:avLst/>
              </a:prstGeom>
              <a:blipFill rotWithShape="1">
                <a:blip r:embed="rId3"/>
                <a:stretch>
                  <a:fillRect t="-17" r="1" b="-25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 build="p"/>
      <p:bldP spid="4" grpId="0" animBg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_5_BD#bddfbbc35?vbadefaultcenterpage=1&amp;parentnodeid=ea626c6d3&amp;vbahtmlprocessed=1"/>
          <p:cNvSpPr/>
          <p:nvPr/>
        </p:nvSpPr>
        <p:spPr>
          <a:xfrm>
            <a:off x="502920" y="756000"/>
            <a:ext cx="11183112" cy="9499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 latinLnBrk="1">
              <a:lnSpc>
                <a:spcPct val="150000"/>
              </a:lnSpc>
            </a:pPr>
            <a:r>
              <a:rPr lang="en-US" altLang="zh-CN" sz="2600" b="1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题组3</a:t>
            </a:r>
            <a:r>
              <a:rPr lang="en-US" altLang="zh-CN" sz="2600" b="1" i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34" charset="-120"/>
              </a:rPr>
              <a:t> </a:t>
            </a:r>
            <a:r>
              <a:rPr lang="en-US" altLang="zh-CN" sz="2600" b="1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走向高考</a:t>
            </a:r>
            <a:endParaRPr lang="en-US" altLang="zh-CN" sz="26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QC_6_BD.31_1#6ccfd543f?vbadefaultcenterpage=1&amp;parentnodeid=bddfbbc35&amp;vbahtmlprocessed=1&amp;bbb=1&amp;hasbroken=1"/>
              <p:cNvSpPr/>
              <p:nvPr/>
            </p:nvSpPr>
            <p:spPr>
              <a:xfrm>
                <a:off x="502920" y="1292448"/>
                <a:ext cx="11183112" cy="1276223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1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5.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（多选题）</a:t>
                </a:r>
                <a:r>
                  <a:rPr lang="en-US" altLang="zh-CN" sz="2400" b="0" i="0" dirty="0">
                    <a:solidFill>
                      <a:srgbClr val="E81B23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（2023 </a:t>
                </a:r>
                <a:r>
                  <a:rPr lang="en-US" altLang="zh-CN" sz="2400" b="1" i="0" dirty="0">
                    <a:solidFill>
                      <a:srgbClr val="E81B23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·</a:t>
                </a:r>
                <a:r>
                  <a:rPr lang="en-US" altLang="zh-CN" sz="2400" b="0" i="0" dirty="0">
                    <a:solidFill>
                      <a:srgbClr val="E81B23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 err="1">
                    <a:solidFill>
                      <a:srgbClr val="E81B23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新高考Ⅱ卷）</a:t>
                </a: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若函数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𝑓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𝑎</m:t>
                    </m:r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ln</m:t>
                    </m:r>
                    <m:r>
                      <m:rPr>
                        <m:nor/>
                      </m:rPr>
                      <a:rPr lang="en-US" altLang="zh-CN" sz="2400" b="0" i="0" dirty="0">
                        <a:solidFill>
                          <a:srgbClr val="000000"/>
                        </a:solidFill>
                        <a:latin typeface="Times New Roman" panose="02020603050405020304" pitchFamily="34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 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𝑏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𝑐</m:t>
                        </m:r>
                      </m:num>
                      <m:den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den>
                    </m:f>
                    <m:d>
                      <m:d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𝑎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≠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0</m:t>
                        </m:r>
                      </m:e>
                    </m: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既有极大值又</a:t>
                </a:r>
                <a:endParaRPr lang="en-US" altLang="zh-CN" sz="2400" b="0" i="0" dirty="0">
                  <a:solidFill>
                    <a:srgbClr val="000000"/>
                  </a:solidFill>
                  <a:latin typeface="Times New Roman" panose="02020603050405020304" pitchFamily="34" charset="0"/>
                  <a:ea typeface="微软雅黑" panose="020B0503020204020204" pitchFamily="34" charset="-122"/>
                  <a:cs typeface="Times New Roman" panose="02020603050405020304" pitchFamily="34" charset="-120"/>
                </a:endParaRPr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有极小值，则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(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1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     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)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</p:txBody>
          </p:sp>
        </mc:Choice>
        <mc:Fallback>
          <p:sp>
            <p:nvSpPr>
              <p:cNvPr id="3" name="QC_6_BD.31_1#6ccfd543f?vbadefaultcenterpage=1&amp;parentnodeid=bddfbbc35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1292448"/>
                <a:ext cx="11183112" cy="1276223"/>
              </a:xfrm>
              <a:prstGeom prst="rect">
                <a:avLst/>
              </a:prstGeom>
              <a:blipFill rotWithShape="1">
                <a:blip r:embed="rId1"/>
                <a:stretch>
                  <a:fillRect t="-17" r="-567" b="-51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QC_6_AN.32_1#6ccfd543f.bracket?vbadefaultcenterpage=1&amp;parentnodeid=bddfbbc35&amp;vbapositionanswer=19&amp;vbahtmlprocessed=1"/>
          <p:cNvSpPr/>
          <p:nvPr/>
        </p:nvSpPr>
        <p:spPr>
          <a:xfrm>
            <a:off x="2623820" y="2082642"/>
            <a:ext cx="865188" cy="47860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algn="ctr" latinLnBrk="1">
              <a:lnSpc>
                <a:spcPts val="4200"/>
              </a:lnSpc>
            </a:pPr>
            <a:r>
              <a:rPr lang="en-US" altLang="zh-CN" sz="2400" b="1" i="0" dirty="0">
                <a:solidFill>
                  <a:srgbClr val="FF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BCD</a:t>
            </a:r>
            <a:endParaRPr lang="en-US" altLang="zh-CN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QC_6_BD.33_1#6ccfd543f.choices?vbadefaultcenterpage=1&amp;parentnodeid=bddfbbc35&amp;vbahtmlprocessed=1"/>
              <p:cNvSpPr/>
              <p:nvPr/>
            </p:nvSpPr>
            <p:spPr>
              <a:xfrm>
                <a:off x="502920" y="2612803"/>
                <a:ext cx="11183112" cy="479235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/>
              <a:lstStyle/>
              <a:p>
                <a:pPr latinLnBrk="1">
                  <a:lnSpc>
                    <a:spcPct val="150000"/>
                  </a:lnSpc>
                  <a:tabLst>
                    <a:tab pos="2639695" algn="l"/>
                    <a:tab pos="5280025" algn="l"/>
                    <a:tab pos="8745855" algn="l"/>
                  </a:tabLst>
                </a:pP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A.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𝑏𝑐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&gt;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0</m:t>
                    </m:r>
                  </m:oMath>
                </a14:m>
                <a:r>
                  <a:rPr lang="en-US" altLang="zh-CN" sz="2400" b="0" i="0" spc="-1030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	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B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𝑎𝑏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&gt;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0</m:t>
                    </m:r>
                  </m:oMath>
                </a14:m>
                <a:r>
                  <a:rPr lang="en-US" altLang="zh-CN" sz="2400" b="0" i="0" spc="-1030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	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C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𝑏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8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𝑎𝑐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&gt;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0</m:t>
                    </m:r>
                  </m:oMath>
                </a14:m>
                <a:r>
                  <a:rPr lang="en-US" altLang="zh-CN" sz="2400" b="0" i="0" spc="-1030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	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D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𝑎𝑐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&lt;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0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endParaRPr lang="en-US" altLang="zh-CN" sz="2400" dirty="0"/>
              </a:p>
            </p:txBody>
          </p:sp>
        </mc:Choice>
        <mc:Fallback>
          <p:sp>
            <p:nvSpPr>
              <p:cNvPr id="5" name="QC_6_BD.33_1#6ccfd543f.choices?vbadefaultcenterpage=1&amp;parentnodeid=bddfbbc35&amp;vbahtmlprocessed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2612803"/>
                <a:ext cx="11183112" cy="479235"/>
              </a:xfrm>
              <a:prstGeom prst="rect">
                <a:avLst/>
              </a:prstGeom>
              <a:blipFill rotWithShape="1">
                <a:blip r:embed="rId2"/>
                <a:stretch>
                  <a:fillRect t="-86" r="1" b="-198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QC_6_AS.34_1#6ccfd543f?vbadefaultcenterpage=1&amp;parentnodeid=bddfbbc35&amp;vbahtmlprocessed=1&amp;bbb=1&amp;hasbroken=1"/>
              <p:cNvSpPr/>
              <p:nvPr/>
            </p:nvSpPr>
            <p:spPr>
              <a:xfrm>
                <a:off x="502920" y="3095848"/>
                <a:ext cx="11183112" cy="3223705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10000"/>
                  </a:lnSpc>
                </a:pPr>
                <a:r>
                  <a:rPr lang="en-US" altLang="zh-CN" sz="2400" b="1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解析</a:t>
                </a:r>
                <a:r>
                  <a:rPr lang="en-US" altLang="zh-CN" sz="2400" b="1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因为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𝑓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𝑎</m:t>
                    </m:r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ln</m:t>
                    </m:r>
                    <m:r>
                      <m:rPr>
                        <m:nor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Times New Roman" panose="02020603050405020304" pitchFamily="34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 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𝑏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𝑐</m:t>
                        </m:r>
                      </m:num>
                      <m:den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den>
                    </m:f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&gt;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0</m:t>
                        </m: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，所以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𝑓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′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𝑎</m:t>
                        </m:r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−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𝑏𝑥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−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𝑐</m:t>
                        </m:r>
                      </m:num>
                      <m:den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3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，因为函数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𝑓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既有</a:t>
                </a:r>
                <a:endParaRPr lang="en-US" altLang="zh-CN" sz="2400" b="0" i="0">
                  <a:solidFill>
                    <a:srgbClr val="FF0000"/>
                  </a:solidFill>
                  <a:latin typeface="Times New Roman" panose="02020603050405020304" pitchFamily="34" charset="0"/>
                  <a:ea typeface="微软雅黑" panose="020B0503020204020204" pitchFamily="34" charset="-122"/>
                  <a:cs typeface="Times New Roman" panose="02020603050405020304" pitchFamily="34" charset="-120"/>
                </a:endParaRPr>
              </a:p>
              <a:p>
                <a:pPr latinLnBrk="1">
                  <a:lnSpc>
                    <a:spcPct val="11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极大值又有极小值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，所以函数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𝑓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′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在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0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,+∞</m:t>
                        </m: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上有两个变号零点，且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𝑎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≠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0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，所以方</a:t>
                </a:r>
                <a:endParaRPr lang="en-US" altLang="zh-CN" sz="2400" b="0" i="0">
                  <a:solidFill>
                    <a:srgbClr val="FF0000"/>
                  </a:solidFill>
                  <a:latin typeface="Times New Roman" panose="02020603050405020304" pitchFamily="34" charset="0"/>
                  <a:ea typeface="微软雅黑" panose="020B0503020204020204" pitchFamily="34" charset="-122"/>
                  <a:cs typeface="Times New Roman" panose="02020603050405020304" pitchFamily="34" charset="-120"/>
                </a:endParaRPr>
              </a:p>
              <a:p>
                <a:pPr latinLnBrk="1">
                  <a:lnSpc>
                    <a:spcPct val="11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程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𝑎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𝑏𝑥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2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𝑐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0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有两个不等的正根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，则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eqArr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&amp;</m:t>
                            </m:r>
                            <m:r>
                              <m:rPr>
                                <m:sty m:val="p"/>
                              </m:rP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Δ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=</m:t>
                            </m:r>
                            <m:sSup>
                              <m:sSup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𝑏</m:t>
                                </m:r>
                              </m:e>
                              <m:sup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+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8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𝑎𝑐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&gt;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0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,</m:t>
                            </m:r>
                          </m:e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&amp;</m:t>
                            </m:r>
                            <m:sSub>
                              <m:sSub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=</m:t>
                            </m:r>
                            <m:f>
                              <m:f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𝑏</m:t>
                                </m:r>
                              </m:num>
                              <m:den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𝑎</m:t>
                                </m:r>
                              </m:den>
                            </m:f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&gt;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0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,</m:t>
                            </m:r>
                          </m:e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&amp;</m:t>
                            </m:r>
                            <m:sSub>
                              <m:sSub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=−</m:t>
                            </m:r>
                            <m:f>
                              <m:f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2</m:t>
                                </m:r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𝑐</m:t>
                                </m:r>
                              </m:num>
                              <m:den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𝑎</m:t>
                                </m:r>
                              </m:den>
                            </m:f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&gt;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0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,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即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𝑎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𝑏𝑐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&lt;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0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，即</a:t>
                </a:r>
                <a:endParaRPr lang="en-US" altLang="zh-CN" sz="2400" b="0" i="0">
                  <a:solidFill>
                    <a:srgbClr val="FF0000"/>
                  </a:solidFill>
                  <a:latin typeface="Times New Roman" panose="02020603050405020304" pitchFamily="34" charset="0"/>
                  <a:ea typeface="微软雅黑" panose="020B0503020204020204" pitchFamily="34" charset="-122"/>
                  <a:cs typeface="Times New Roman" panose="02020603050405020304" pitchFamily="34" charset="-120"/>
                </a:endParaRPr>
              </a:p>
              <a:p>
                <a:pPr latinLnBrk="1"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𝑏𝑐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&lt;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0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.故选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BCD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</p:txBody>
          </p:sp>
        </mc:Choice>
        <mc:Fallback>
          <p:sp>
            <p:nvSpPr>
              <p:cNvPr id="6" name="QC_6_AS.34_1#6ccfd543f?vbadefaultcenterpage=1&amp;parentnodeid=bddfbbc35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3095848"/>
                <a:ext cx="11183112" cy="3223705"/>
              </a:xfrm>
              <a:prstGeom prst="rect">
                <a:avLst/>
              </a:prstGeom>
              <a:blipFill rotWithShape="1">
                <a:blip r:embed="rId3"/>
                <a:stretch>
                  <a:fillRect t="-7" r="-56" b="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 build="p"/>
      <p:bldP spid="6" grpId="0" animBg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_3_BD#477c3ebf4.fixed?vbadefaultcenterpage=1&amp;parentnodeid=bff004d14&amp;vbahtmlprocessed=1"/>
          <p:cNvSpPr/>
          <p:nvPr/>
        </p:nvSpPr>
        <p:spPr>
          <a:xfrm>
            <a:off x="283464" y="2779776"/>
            <a:ext cx="11594592" cy="722376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 latinLnBrk="1">
              <a:lnSpc>
                <a:spcPct val="100000"/>
              </a:lnSpc>
            </a:pPr>
            <a:r>
              <a:rPr lang="en-US" altLang="zh-CN" sz="4400" b="1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考点聚焦·突破</a:t>
            </a:r>
            <a:endParaRPr lang="en-US" altLang="zh-CN" sz="4400" dirty="0"/>
          </a:p>
        </p:txBody>
      </p:sp>
      <p:pic>
        <p:nvPicPr>
          <p:cNvPr id="3" name="C_3#477c3ebf4.fixed?vbadefaultcenterpage=1&amp;parentnodeid=bff004d14&amp;vbahtmlprocessed=1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61872" y="3575304"/>
            <a:ext cx="9756648" cy="82296"/>
          </a:xfrm>
          <a:prstGeom prst="rect">
            <a:avLst/>
          </a:prstGeom>
        </p:spPr>
      </p:pic>
    </p:spTree>
  </p:cSld>
  <p:clrMapOvr>
    <a:masterClrMapping/>
  </p:clrMapOvr>
  <p:transition>
    <p:split dir="in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_4_BD#bda5d76e6?vbadefaultcenterpage=1&amp;parentnodeid=477c3ebf4&amp;vbahtmlprocessed=1"/>
          <p:cNvSpPr/>
          <p:nvPr/>
        </p:nvSpPr>
        <p:spPr>
          <a:xfrm>
            <a:off x="502920" y="756000"/>
            <a:ext cx="11183112" cy="99568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 latinLnBrk="1">
              <a:lnSpc>
                <a:spcPct val="150000"/>
              </a:lnSpc>
            </a:pPr>
            <a:r>
              <a:rPr lang="en-US" altLang="zh-CN" sz="2800" b="1" i="0" dirty="0">
                <a:solidFill>
                  <a:srgbClr val="6E87BD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考点一</a:t>
            </a:r>
            <a:r>
              <a:rPr lang="en-US" altLang="zh-CN" sz="2800" b="1" i="0" dirty="0">
                <a:solidFill>
                  <a:srgbClr val="6E87BD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34" charset="-120"/>
              </a:rPr>
              <a:t> </a:t>
            </a:r>
            <a:r>
              <a:rPr lang="en-US" altLang="zh-CN" sz="2800" b="1" i="0" dirty="0">
                <a:solidFill>
                  <a:srgbClr val="6E87BD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利用导数研究函数的极值［多维探究］</a:t>
            </a:r>
            <a:endParaRPr lang="en-US" altLang="zh-CN" sz="2800" dirty="0"/>
          </a:p>
        </p:txBody>
      </p:sp>
      <p:pic>
        <p:nvPicPr>
          <p:cNvPr id="3" name="C_5_BD#a5769713e?vbadefaultcenterpage=1&amp;parentnodeid=bda5d76e6&amp;inlineimagemarkindex=1&amp;vbahtmlprocessed=1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8098" y="1517754"/>
            <a:ext cx="1435608" cy="384048"/>
          </a:xfrm>
          <a:prstGeom prst="rect">
            <a:avLst/>
          </a:prstGeom>
        </p:spPr>
      </p:pic>
      <p:sp>
        <p:nvSpPr>
          <p:cNvPr id="4" name="C_5_BD#a5769713e?vbadefaultcenterpage=1&amp;parentnodeid=bda5d76e6&amp;vbahtmlprocessed=1"/>
          <p:cNvSpPr/>
          <p:nvPr/>
        </p:nvSpPr>
        <p:spPr>
          <a:xfrm>
            <a:off x="502920" y="1370751"/>
            <a:ext cx="11183112" cy="7213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 latinLnBrk="1">
              <a:lnSpc>
                <a:spcPct val="150000"/>
              </a:lnSpc>
            </a:pPr>
            <a:r>
              <a:rPr lang="en-US" altLang="zh-CN" sz="100" b="0" i="0" kern="0" spc="-99900" dirty="0">
                <a:solidFill>
                  <a:srgbClr val="FFFFFF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&amp;</a:t>
            </a:r>
            <a:r>
              <a:rPr lang="en-US" altLang="zh-CN" sz="100" b="0" i="0" kern="0" spc="-99900">
                <a:solidFill>
                  <a:srgbClr val="FFFFFF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1&amp;</a:t>
            </a:r>
            <a:r>
              <a:rPr lang="en-US" altLang="zh-CN" sz="900" b="0" i="0" kern="0">
                <a:solidFill>
                  <a:srgbClr val="FFFFFF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Times New Roman" panose="02020603050405020304" pitchFamily="34" charset="-120"/>
              </a:rPr>
              <a:t>                          </a:t>
            </a:r>
            <a:r>
              <a:rPr lang="en-US" altLang="zh-CN" sz="2600" b="1" i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根据导数图象判断极值</a:t>
            </a:r>
            <a:endParaRPr lang="en-US" altLang="zh-CN" sz="1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QC_6_BD.35_1#67b3015e5?vbadefaultcenterpage=1&amp;parentnodeid=a5769713e&amp;vbahtmlprocessed=1&amp;bbb=1&amp;hasbroken=1"/>
              <p:cNvSpPr/>
              <p:nvPr/>
            </p:nvSpPr>
            <p:spPr>
              <a:xfrm>
                <a:off x="502920" y="1939703"/>
                <a:ext cx="11183112" cy="103466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1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典例1</a:t>
                </a:r>
                <a:r>
                  <a:rPr lang="en-US" altLang="zh-CN" sz="2400" b="1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E81B23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（2024 </a:t>
                </a:r>
                <a:r>
                  <a:rPr lang="en-US" altLang="zh-CN" sz="2400" b="1" i="0" dirty="0">
                    <a:solidFill>
                      <a:srgbClr val="E81B23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·</a:t>
                </a:r>
                <a:r>
                  <a:rPr lang="en-US" altLang="zh-CN" sz="2400" b="0" i="0" dirty="0">
                    <a:solidFill>
                      <a:srgbClr val="E81B23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 err="1">
                    <a:solidFill>
                      <a:srgbClr val="E81B23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河南质检）</a:t>
                </a: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已知定义在</a:t>
                </a:r>
                <a14:m>
                  <m:oMath xmlns:m="http://schemas.openxmlformats.org/officeDocument/2006/math">
                    <m:r>
                      <a:rPr lang="en-US" altLang="zh-CN" sz="2400" b="1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𝐑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上的函数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𝑓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，其导函数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𝑓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′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的大致图象如</a:t>
                </a:r>
                <a:endParaRPr lang="en-US" altLang="zh-CN" sz="2400" b="0" i="0" dirty="0">
                  <a:solidFill>
                    <a:srgbClr val="000000"/>
                  </a:solidFill>
                  <a:latin typeface="Times New Roman" panose="02020603050405020304" pitchFamily="34" charset="0"/>
                  <a:ea typeface="微软雅黑" panose="020B0503020204020204" pitchFamily="34" charset="-122"/>
                  <a:cs typeface="Times New Roman" panose="02020603050405020304" pitchFamily="34" charset="-120"/>
                </a:endParaRPr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图所示，则下列叙述正确的是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(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1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  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)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</p:txBody>
          </p:sp>
        </mc:Choice>
        <mc:Fallback>
          <p:sp>
            <p:nvSpPr>
              <p:cNvPr id="5" name="QC_6_BD.35_1#67b3015e5?vbadefaultcenterpage=1&amp;parentnodeid=a5769713e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1939703"/>
                <a:ext cx="11183112" cy="1034669"/>
              </a:xfrm>
              <a:prstGeom prst="rect">
                <a:avLst/>
              </a:prstGeom>
              <a:blipFill rotWithShape="1">
                <a:blip r:embed="rId2"/>
                <a:stretch>
                  <a:fillRect t="-40" r="-504" b="-60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QC_6_AN.36_1#67b3015e5.bracket?vbadefaultcenterpage=1&amp;parentnodeid=a5769713e&amp;vbapositionanswer=20&amp;vbahtmlprocessed=1"/>
          <p:cNvSpPr/>
          <p:nvPr/>
        </p:nvSpPr>
        <p:spPr>
          <a:xfrm>
            <a:off x="4732020" y="2488343"/>
            <a:ext cx="441325" cy="47860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algn="ctr" latinLnBrk="1">
              <a:lnSpc>
                <a:spcPts val="4200"/>
              </a:lnSpc>
            </a:pPr>
            <a:r>
              <a:rPr lang="en-US" altLang="zh-CN" sz="2400" b="1" i="0" dirty="0">
                <a:solidFill>
                  <a:srgbClr val="FF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A</a:t>
            </a:r>
            <a:endParaRPr lang="en-US" altLang="zh-CN" sz="2400" dirty="0"/>
          </a:p>
        </p:txBody>
      </p:sp>
      <p:pic>
        <p:nvPicPr>
          <p:cNvPr id="7" name="QC_6_BD.37_1#67b3015e5?hastextimagelayout=1&amp;vbadefaultcenterpage=1&amp;parentnodeid=a5769713e&amp;vbahtmlprocessed=1" descr="preencoded.pn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421624" y="3108548"/>
            <a:ext cx="3246120" cy="2825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QC_6_BD.37_2#67b3015e5.choices?hastextimagelayout=1&amp;vbadefaultcenterpage=1&amp;parentnodeid=a5769713e&amp;vbahtmlprocessed=1"/>
              <p:cNvSpPr/>
              <p:nvPr/>
            </p:nvSpPr>
            <p:spPr>
              <a:xfrm>
                <a:off x="502920" y="2981548"/>
                <a:ext cx="7808976" cy="268058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/>
              <a:lstStyle/>
              <a:p>
                <a:pPr latinLnBrk="1">
                  <a:lnSpc>
                    <a:spcPct val="150000"/>
                  </a:lnSpc>
                  <a:tabLst>
                    <a:tab pos="1866265" algn="l"/>
                    <a:tab pos="4011930" algn="l"/>
                    <a:tab pos="6158230" algn="l"/>
                  </a:tabLst>
                </a:pP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①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𝑓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𝑏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&gt;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𝑓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𝑎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&gt;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𝑓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𝑐</m:t>
                        </m:r>
                      </m:e>
                    </m: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；</a:t>
                </a:r>
                <a:endParaRPr lang="en-US" altLang="zh-CN" sz="100" dirty="0"/>
              </a:p>
              <a:p>
                <a:pPr latinLnBrk="1">
                  <a:lnSpc>
                    <a:spcPct val="150000"/>
                  </a:lnSpc>
                  <a:tabLst>
                    <a:tab pos="1866265" algn="l"/>
                    <a:tab pos="4011930" algn="l"/>
                    <a:tab pos="6158230" algn="l"/>
                  </a:tabLst>
                </a:pP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②函数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𝑓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在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𝑐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处取得极小值，在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𝑒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处取得极大值；</a:t>
                </a:r>
                <a:endParaRPr lang="en-US" altLang="zh-CN" sz="100" dirty="0"/>
              </a:p>
              <a:p>
                <a:pPr latinLnBrk="1">
                  <a:lnSpc>
                    <a:spcPct val="150000"/>
                  </a:lnSpc>
                  <a:tabLst>
                    <a:tab pos="1866265" algn="l"/>
                    <a:tab pos="4011930" algn="l"/>
                    <a:tab pos="6158230" algn="l"/>
                  </a:tabLst>
                </a:pP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③函数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𝑓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在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𝑐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处取得极大值，在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𝑒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处取得极小值；</a:t>
                </a:r>
                <a:endParaRPr lang="en-US" altLang="zh-CN" sz="100" dirty="0"/>
              </a:p>
              <a:p>
                <a:pPr latinLnBrk="1">
                  <a:lnSpc>
                    <a:spcPct val="150000"/>
                  </a:lnSpc>
                  <a:tabLst>
                    <a:tab pos="1866265" algn="l"/>
                    <a:tab pos="4011930" algn="l"/>
                    <a:tab pos="6158230" algn="l"/>
                  </a:tabLst>
                </a:pP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④函数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𝑓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的最小值为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𝑓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𝑑</m:t>
                        </m:r>
                      </m:e>
                    </m: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100" dirty="0"/>
              </a:p>
              <a:p>
                <a:pPr latinLnBrk="1">
                  <a:lnSpc>
                    <a:spcPct val="150000"/>
                  </a:lnSpc>
                  <a:tabLst>
                    <a:tab pos="1866265" algn="l"/>
                    <a:tab pos="4011930" algn="l"/>
                    <a:tab pos="6158230" algn="l"/>
                  </a:tabLst>
                </a:pP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A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.③</a:t>
                </a:r>
                <a:r>
                  <a:rPr lang="en-US" altLang="zh-CN" sz="2400" b="0" i="0" spc="-1030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	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B.①②</a:t>
                </a:r>
                <a:r>
                  <a:rPr lang="en-US" altLang="zh-CN" sz="2400" b="0" i="0" spc="-1030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	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C.③④</a:t>
                </a:r>
                <a:r>
                  <a:rPr lang="en-US" altLang="zh-CN" sz="2400" b="0" i="0" spc="-1030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	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D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.④</a:t>
                </a:r>
                <a:endParaRPr lang="en-US" altLang="zh-CN" sz="100" dirty="0"/>
              </a:p>
            </p:txBody>
          </p:sp>
        </mc:Choice>
        <mc:Fallback>
          <p:sp>
            <p:nvSpPr>
              <p:cNvPr id="8" name="QC_6_BD.37_2#67b3015e5.choices?hastextimagelayout=1&amp;vbadefaultcenterpage=1&amp;parentnodeid=a5769713e&amp;vbahtmlprocessed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2981548"/>
                <a:ext cx="7808976" cy="2680589"/>
              </a:xfrm>
              <a:prstGeom prst="rect">
                <a:avLst/>
              </a:prstGeom>
              <a:blipFill rotWithShape="1">
                <a:blip r:embed="rId4"/>
                <a:stretch>
                  <a:fillRect t="-8" r="5" b="-986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QC_6_AS.38_1#67b3015e5?vbadefaultcenterpage=1&amp;parentnodeid=a5769713e&amp;vbahtmlprocessed=1&amp;bbb=1&amp;hasbroken=1"/>
              <p:cNvSpPr/>
              <p:nvPr/>
            </p:nvSpPr>
            <p:spPr>
              <a:xfrm>
                <a:off x="502920" y="1937335"/>
                <a:ext cx="11183112" cy="323323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1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解析</a:t>
                </a:r>
                <a:r>
                  <a:rPr lang="en-US" altLang="zh-CN" sz="2400" b="1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由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𝑓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′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的图象可得，当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&lt;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𝑐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时，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𝑓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′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&gt;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0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𝑓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单调递增；当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𝑐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&lt;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&lt;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𝑒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时，</a:t>
                </a:r>
                <a:endParaRPr lang="en-US" altLang="zh-CN" sz="2400" b="0" i="0">
                  <a:solidFill>
                    <a:srgbClr val="FF0000"/>
                  </a:solidFill>
                  <a:latin typeface="Times New Roman" panose="02020603050405020304" pitchFamily="34" charset="0"/>
                  <a:ea typeface="微软雅黑" panose="020B0503020204020204" pitchFamily="34" charset="-122"/>
                  <a:cs typeface="Times New Roman" panose="02020603050405020304" pitchFamily="34" charset="-120"/>
                </a:endParaRPr>
              </a:p>
              <a:p>
                <a:pPr latinLnBrk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𝑓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′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&lt;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0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𝑓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单调递减；当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&gt;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𝑒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时，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𝑓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′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&gt;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0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𝑓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单调递增.</a:t>
                </a:r>
                <a:endParaRPr lang="en-US" altLang="zh-CN" sz="2400" dirty="0"/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宋体" panose="02010600030101010101" pitchFamily="2" charset="-122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由题意可得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𝑓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𝑎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&lt;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𝑓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𝑏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&lt;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𝑓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𝑐</m:t>
                        </m:r>
                      </m:e>
                    </m: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，所以①不正确.</a:t>
                </a:r>
                <a:endParaRPr lang="en-US" altLang="zh-CN" sz="2400" dirty="0"/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宋体" panose="02010600030101010101" pitchFamily="2" charset="-122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由题意得函数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𝑓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在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𝑐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处取得极大值，在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𝑒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处取得极小值，故②不正确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，③</a:t>
                </a:r>
                <a:endParaRPr lang="en-US" altLang="zh-CN" sz="2400" b="0" i="0">
                  <a:solidFill>
                    <a:srgbClr val="FF0000"/>
                  </a:solidFill>
                  <a:latin typeface="Times New Roman" panose="02020603050405020304" pitchFamily="34" charset="0"/>
                  <a:ea typeface="微软雅黑" panose="020B0503020204020204" pitchFamily="34" charset="-122"/>
                  <a:cs typeface="Times New Roman" panose="02020603050405020304" pitchFamily="34" charset="-120"/>
                </a:endParaRPr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正确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  <a:p>
                <a:pPr latinLnBrk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𝑓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𝑑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&gt;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𝑓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𝑒</m:t>
                        </m:r>
                      </m:e>
                    </m: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,故④不正确.故选A.</a:t>
                </a:r>
                <a:endParaRPr lang="en-US" altLang="zh-CN" sz="2400" dirty="0"/>
              </a:p>
            </p:txBody>
          </p:sp>
        </mc:Choice>
        <mc:Fallback>
          <p:sp>
            <p:nvSpPr>
              <p:cNvPr id="2" name="QC_6_AS.38_1#67b3015e5?vbadefaultcenterpage=1&amp;parentnodeid=a5769713e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1937335"/>
                <a:ext cx="11183112" cy="3233230"/>
              </a:xfrm>
              <a:prstGeom prst="rect">
                <a:avLst/>
              </a:prstGeom>
              <a:blipFill rotWithShape="1">
                <a:blip r:embed="rId1"/>
                <a:stretch>
                  <a:fillRect t="-18" r="1" b="-17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_6_BD#450d42c23?vbadefaultcenterpage=1&amp;parentnodeid=a5769713e&amp;vbahtmlprocessed=1" descr="preencoded.png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480560" y="2229181"/>
            <a:ext cx="3236976" cy="393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P_6_BD#450d42c23?vbadefaultcenterpage=1&amp;parentnodeid=a5769713e&amp;vbahtmlprocessed=1&amp;bbb=1&amp;hasbroken=1"/>
              <p:cNvSpPr/>
              <p:nvPr/>
            </p:nvSpPr>
            <p:spPr>
              <a:xfrm>
                <a:off x="502920" y="2755469"/>
                <a:ext cx="11183112" cy="213595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ctr" latinLnBrk="1">
                  <a:lnSpc>
                    <a:spcPct val="150000"/>
                  </a:lnSpc>
                </a:pPr>
                <a:r>
                  <a:rPr lang="en-US" altLang="zh-CN" sz="2400" b="1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导函数图象的应用策略</a:t>
                </a:r>
                <a:endParaRPr lang="en-US" altLang="zh-CN" sz="2400" dirty="0"/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1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1.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由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𝑓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′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的图象与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轴有交点，可知函数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𝑓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可能有极值点；</a:t>
                </a:r>
                <a:endParaRPr lang="en-US" altLang="zh-CN" sz="2400" dirty="0"/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1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2.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由导函数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𝑓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′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的图象可得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𝑓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′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的值的正、负，即得函数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𝑓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的单调</a:t>
                </a:r>
                <a:endParaRPr lang="en-US" altLang="zh-CN" sz="2400" b="0" i="0" dirty="0">
                  <a:solidFill>
                    <a:srgbClr val="000000"/>
                  </a:solidFill>
                  <a:latin typeface="Times New Roman" panose="02020603050405020304" pitchFamily="34" charset="0"/>
                  <a:ea typeface="微软雅黑" panose="020B0503020204020204" pitchFamily="34" charset="-122"/>
                  <a:cs typeface="Times New Roman" panose="02020603050405020304" pitchFamily="34" charset="-120"/>
                </a:endParaRPr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   </a:t>
                </a: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性，进而研究函数的极值、最值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</p:txBody>
          </p:sp>
        </mc:Choice>
        <mc:Fallback>
          <p:sp>
            <p:nvSpPr>
              <p:cNvPr id="3" name="P_6_BD#450d42c23?vbadefaultcenterpage=1&amp;parentnodeid=a5769713e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2755469"/>
                <a:ext cx="11183112" cy="2135950"/>
              </a:xfrm>
              <a:prstGeom prst="rect">
                <a:avLst/>
              </a:prstGeom>
              <a:blipFill rotWithShape="1">
                <a:blip r:embed="rId2"/>
                <a:stretch>
                  <a:fillRect t="-10" r="1" b="-27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split dir="in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_5_BD#708c9f4f2?vbadefaultcenterpage=1&amp;parentnodeid=bda5d76e6&amp;inlineimagemarkindex=2&amp;vbahtmlprocessed=1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8098" y="903003"/>
            <a:ext cx="1435608" cy="384048"/>
          </a:xfrm>
          <a:prstGeom prst="rect">
            <a:avLst/>
          </a:prstGeom>
        </p:spPr>
      </p:pic>
      <p:sp>
        <p:nvSpPr>
          <p:cNvPr id="3" name="C_5_BD#708c9f4f2?vbadefaultcenterpage=1&amp;parentnodeid=bda5d76e6&amp;vbahtmlprocessed=1"/>
          <p:cNvSpPr/>
          <p:nvPr/>
        </p:nvSpPr>
        <p:spPr>
          <a:xfrm>
            <a:off x="502920" y="756000"/>
            <a:ext cx="11183112" cy="7213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 latinLnBrk="1">
              <a:lnSpc>
                <a:spcPct val="150000"/>
              </a:lnSpc>
            </a:pPr>
            <a:r>
              <a:rPr lang="en-US" altLang="zh-CN" sz="100" b="0" i="0" kern="0" spc="-99900" dirty="0">
                <a:solidFill>
                  <a:srgbClr val="FFFFFF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&amp;</a:t>
            </a:r>
            <a:r>
              <a:rPr lang="en-US" altLang="zh-CN" sz="100" b="0" i="0" kern="0" spc="-99900">
                <a:solidFill>
                  <a:srgbClr val="FFFFFF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2&amp;</a:t>
            </a:r>
            <a:r>
              <a:rPr lang="en-US" altLang="zh-CN" sz="900" b="0" i="0" kern="0">
                <a:solidFill>
                  <a:srgbClr val="FFFFFF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Times New Roman" panose="02020603050405020304" pitchFamily="34" charset="-120"/>
              </a:rPr>
              <a:t>                          </a:t>
            </a:r>
            <a:r>
              <a:rPr lang="en-US" altLang="zh-CN" sz="2600" b="1" i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求函数的极值</a:t>
            </a:r>
            <a:r>
              <a:rPr lang="en-US" altLang="zh-CN" sz="2600" b="1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、极值点个数</a:t>
            </a:r>
            <a:endParaRPr lang="en-US" altLang="zh-CN" sz="1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QO_6_BD.39_1#d13c1b394?vbadefaultcenterpage=1&amp;parentnodeid=708c9f4f2&amp;vbahtmlprocessed=1"/>
              <p:cNvSpPr/>
              <p:nvPr/>
            </p:nvSpPr>
            <p:spPr>
              <a:xfrm>
                <a:off x="502920" y="1331051"/>
                <a:ext cx="11183112" cy="48602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/>
              <a:lstStyle/>
              <a:p>
                <a:pPr marL="0" algn="l" latinLnBrk="1">
                  <a:lnSpc>
                    <a:spcPct val="150000"/>
                  </a:lnSpc>
                </a:pPr>
                <a:r>
                  <a:rPr lang="en-US" altLang="zh-CN" sz="2400" b="1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典例2</a:t>
                </a:r>
                <a:r>
                  <a:rPr lang="en-US" altLang="zh-CN" sz="2400" b="1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已知函数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𝑓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ln</m:t>
                    </m:r>
                    <m:r>
                      <m:rPr>
                        <m:nor/>
                      </m:rPr>
                      <a:rPr lang="en-US" altLang="zh-CN" sz="2400" b="0" i="0" dirty="0">
                        <a:solidFill>
                          <a:srgbClr val="000000"/>
                        </a:solidFill>
                        <a:latin typeface="Times New Roman" panose="02020603050405020304" pitchFamily="34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 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𝑎𝑥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𝑎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∈</m:t>
                        </m:r>
                        <m:r>
                          <a:rPr lang="en-US" altLang="zh-CN" sz="2400" b="1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𝐑</m:t>
                        </m:r>
                      </m:e>
                    </m: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</p:txBody>
          </p:sp>
        </mc:Choice>
        <mc:Fallback>
          <p:sp>
            <p:nvSpPr>
              <p:cNvPr id="4" name="QO_6_BD.39_1#d13c1b394?vbadefaultcenterpage=1&amp;parentnodeid=708c9f4f2&amp;vbahtmlprocessed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1331051"/>
                <a:ext cx="11183112" cy="486029"/>
              </a:xfrm>
              <a:prstGeom prst="rect">
                <a:avLst/>
              </a:prstGeom>
              <a:blipFill rotWithShape="1">
                <a:blip r:embed="rId2"/>
                <a:stretch>
                  <a:fillRect t="-19" r="1" b="-128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QO_6_BD.39_2#d13c1b394?segpoint=1&amp;vbadefaultcenterpage=1&amp;parentnodeid=708c9f4f2&amp;vbahtmlprocessed=1"/>
              <p:cNvSpPr/>
              <p:nvPr/>
            </p:nvSpPr>
            <p:spPr>
              <a:xfrm>
                <a:off x="502920" y="1823308"/>
                <a:ext cx="11183112" cy="71024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/>
              <a:lstStyle/>
              <a:p>
                <a:pPr marL="0" algn="l"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（1）当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𝑎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时，求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𝑓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的极值；</a:t>
                </a:r>
                <a:endParaRPr lang="en-US" altLang="zh-CN" sz="2400" dirty="0"/>
              </a:p>
            </p:txBody>
          </p:sp>
        </mc:Choice>
        <mc:Fallback>
          <p:sp>
            <p:nvSpPr>
              <p:cNvPr id="5" name="QO_6_BD.39_2#d13c1b394?segpoint=1&amp;vbadefaultcenterpage=1&amp;parentnodeid=708c9f4f2&amp;vbahtmlprocessed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1823308"/>
                <a:ext cx="11183112" cy="710248"/>
              </a:xfrm>
              <a:prstGeom prst="rect">
                <a:avLst/>
              </a:prstGeom>
              <a:blipFill rotWithShape="1">
                <a:blip r:embed="rId3"/>
                <a:stretch>
                  <a:fillRect t="-31" r="1" b="-101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QO_6_BD.39_3#d13c1b394?segpoint=1&amp;vbadefaultcenterpage=1&amp;parentnodeid=708c9f4f2&amp;vbahtmlprocessed=1"/>
              <p:cNvSpPr/>
              <p:nvPr/>
            </p:nvSpPr>
            <p:spPr>
              <a:xfrm>
                <a:off x="502920" y="2534508"/>
                <a:ext cx="11183112" cy="49003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/>
              <a:lstStyle/>
              <a:p>
                <a:pPr marL="0" algn="l"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（2）讨论函数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𝑓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在定义域内的极值点的个数.</a:t>
                </a:r>
                <a:endParaRPr lang="en-US" altLang="zh-CN" sz="2400" dirty="0"/>
              </a:p>
            </p:txBody>
          </p:sp>
        </mc:Choice>
        <mc:Fallback>
          <p:sp>
            <p:nvSpPr>
              <p:cNvPr id="6" name="QO_6_BD.39_3#d13c1b394?segpoint=1&amp;vbadefaultcenterpage=1&amp;parentnodeid=708c9f4f2&amp;vbahtmlprocessed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2534508"/>
                <a:ext cx="11183112" cy="490030"/>
              </a:xfrm>
              <a:prstGeom prst="rect">
                <a:avLst/>
              </a:prstGeom>
              <a:blipFill rotWithShape="1">
                <a:blip r:embed="rId4"/>
                <a:stretch>
                  <a:fillRect t="-46" r="1" b="-119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QO_6_AS.40_1#d13c1b394?vbadefaultcenterpage=1&amp;parentnodeid=708c9f4f2&amp;vbahtmlprocessed=1"/>
              <p:cNvSpPr/>
              <p:nvPr/>
            </p:nvSpPr>
            <p:spPr>
              <a:xfrm>
                <a:off x="502920" y="1525062"/>
                <a:ext cx="11183112" cy="2039684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1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解析</a:t>
                </a:r>
                <a:r>
                  <a:rPr lang="en-US" altLang="zh-CN" sz="2400" b="1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（1）当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𝑎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时，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𝑓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ln</m:t>
                    </m:r>
                    <m:r>
                      <m:rPr>
                        <m:nor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Times New Roman" panose="02020603050405020304" pitchFamily="34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 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endParaRPr lang="en-US" altLang="zh-CN" sz="2400" dirty="0"/>
              </a:p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函数的定义域为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0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,+∞</m:t>
                        </m: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且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𝑓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′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−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den>
                    </m:f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endParaRPr lang="en-US" altLang="zh-CN" sz="2400" dirty="0"/>
              </a:p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令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𝑓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′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0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，得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2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，于是当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变化时，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𝑓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′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𝑓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的变化情况如表所示.</a:t>
                </a:r>
                <a:endParaRPr lang="en-US" altLang="zh-CN" sz="2400" dirty="0"/>
              </a:p>
            </p:txBody>
          </p:sp>
        </mc:Choice>
        <mc:Fallback>
          <p:sp>
            <p:nvSpPr>
              <p:cNvPr id="2" name="QO_6_AS.40_1#d13c1b394?vbadefaultcenterpage=1&amp;parentnodeid=708c9f4f2&amp;vbahtmlprocessed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1525062"/>
                <a:ext cx="11183112" cy="2039684"/>
              </a:xfrm>
              <a:prstGeom prst="rect">
                <a:avLst/>
              </a:prstGeom>
              <a:blipFill rotWithShape="1">
                <a:blip r:embed="rId1"/>
                <a:stretch>
                  <a:fillRect t="-21" r="1" b="-36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2" name="QO_6_AS.40_2#d13c1b394?colgroup=8,8,8,8&amp;vbadefaultcenterpage=1&amp;parentnodeid=708c9f4f2&amp;vbahtmlprocessed=1"/>
              <p:cNvGraphicFramePr>
                <a:graphicFrameLocks noGrp="1"/>
              </p:cNvGraphicFramePr>
              <p:nvPr/>
            </p:nvGraphicFramePr>
            <p:xfrm>
              <a:off x="502920" y="3699809"/>
              <a:ext cx="11137392" cy="1426464"/>
            </p:xfrm>
            <a:graphic>
              <a:graphicData uri="http://schemas.openxmlformats.org/drawingml/2006/table">
                <a:tbl>
                  <a:tblPr/>
                  <a:tblGrid>
                    <a:gridCol w="2798064"/>
                    <a:gridCol w="2779776"/>
                    <a:gridCol w="2779776"/>
                    <a:gridCol w="2779776"/>
                  </a:tblGrid>
                  <a:tr h="435166"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14:m>
                            <m:oMath xmlns:m="http://schemas.openxmlformats.org/officeDocument/2006/math">
                              <m:r>
                                <a:rPr lang="en-US" altLang="zh-CN" sz="2400" b="0" i="0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𝑥</m:t>
                              </m:r>
                            </m:oMath>
                          </a14:m>
                          <a:r>
                            <a:rPr lang="en-US" altLang="zh-CN" sz="100" b="0" i="0" kern="0" spc="-99900" dirty="0">
                              <a:solidFill>
                                <a:srgbClr val="FFFFFF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 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US" altLang="zh-CN" sz="2400" b="0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b="0" i="0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0</m:t>
                                  </m:r>
                                  <m:r>
                                    <a:rPr lang="en-US" altLang="zh-CN" sz="2400" b="0" i="0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,</m:t>
                                  </m:r>
                                  <m:r>
                                    <a:rPr lang="en-US" altLang="zh-CN" sz="2400" b="0" i="0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2</m:t>
                                  </m:r>
                                </m:e>
                              </m:d>
                            </m:oMath>
                          </a14:m>
                          <a:r>
                            <a:rPr lang="en-US" altLang="zh-CN" sz="100" b="0" i="0" kern="0" spc="-99900" dirty="0">
                              <a:solidFill>
                                <a:srgbClr val="FFFFFF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 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 dirty="0">
                              <a:solidFill>
                                <a:srgbClr val="FF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2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US" altLang="zh-CN" sz="2400" b="0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b="0" i="0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2</m:t>
                                  </m:r>
                                  <m:r>
                                    <a:rPr lang="en-US" altLang="zh-CN" sz="2400" b="0" i="0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,+∞</m:t>
                                  </m:r>
                                </m:e>
                              </m:d>
                            </m:oMath>
                          </a14:m>
                          <a:r>
                            <a:rPr lang="en-US" altLang="zh-CN" sz="100" b="0" i="0" kern="0" spc="-99900" dirty="0">
                              <a:solidFill>
                                <a:srgbClr val="FFFFFF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 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435166"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14:m>
                            <m:oMath xmlns:m="http://schemas.openxmlformats.org/officeDocument/2006/math">
                              <m:r>
                                <a:rPr lang="en-US" altLang="zh-CN" sz="2400" b="0" i="0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𝑓</m:t>
                              </m:r>
                              <m:r>
                                <a:rPr lang="en-US" altLang="zh-CN" sz="2400" b="0" i="0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′</m:t>
                              </m:r>
                              <m:d>
                                <m:dPr>
                                  <m:ctrlPr>
                                    <a:rPr lang="en-US" altLang="zh-CN" sz="2400" b="0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b="0" i="0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𝑥</m:t>
                                  </m:r>
                                </m:e>
                              </m:d>
                            </m:oMath>
                          </a14:m>
                          <a:r>
                            <a:rPr lang="en-US" altLang="zh-CN" sz="100" b="0" i="0" kern="0" spc="-99900" dirty="0">
                              <a:solidFill>
                                <a:srgbClr val="FFFFFF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 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14:m>
                            <m:oMath xmlns:m="http://schemas.openxmlformats.org/officeDocument/2006/math">
                              <m:r>
                                <a:rPr lang="en-US" altLang="zh-CN" sz="2400" b="0" i="0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+</m:t>
                              </m:r>
                            </m:oMath>
                          </a14:m>
                          <a:r>
                            <a:rPr lang="en-US" altLang="zh-CN" sz="100" b="0" i="0" kern="0" spc="-99900" dirty="0">
                              <a:solidFill>
                                <a:srgbClr val="FFFFFF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 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 dirty="0">
                              <a:solidFill>
                                <a:srgbClr val="FF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0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 dirty="0">
                              <a:solidFill>
                                <a:srgbClr val="FF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-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431165"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14:m>
                            <m:oMath xmlns:m="http://schemas.openxmlformats.org/officeDocument/2006/math">
                              <m:r>
                                <a:rPr lang="en-US" altLang="zh-CN" sz="2400" b="0" i="0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zh-CN" sz="2400" b="0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b="0" i="0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𝑥</m:t>
                                  </m:r>
                                </m:e>
                              </m:d>
                            </m:oMath>
                          </a14:m>
                          <a:r>
                            <a:rPr lang="en-US" altLang="zh-CN" sz="100" b="0" i="0" kern="0" spc="-99900" dirty="0">
                              <a:solidFill>
                                <a:srgbClr val="FFFFFF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 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14:m>
                            <m:oMath xmlns:m="http://schemas.openxmlformats.org/officeDocument/2006/math">
                              <m:r>
                                <a:rPr lang="en-US" altLang="zh-CN" sz="2400" b="0" i="0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↗</m:t>
                              </m:r>
                            </m:oMath>
                          </a14:m>
                          <a:r>
                            <a:rPr lang="en-US" altLang="zh-CN" sz="100" b="0" i="0" kern="0" spc="-99900" dirty="0">
                              <a:solidFill>
                                <a:srgbClr val="FFFFFF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 </a:t>
                          </a:r>
                          <a:r>
                            <a:rPr lang="en-US" altLang="zh-CN" sz="2400" b="0" i="0" dirty="0">
                              <a:solidFill>
                                <a:srgbClr val="FF0000"/>
                              </a:solidFill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宋体" panose="02010600030101010101" pitchFamily="34" charset="-120"/>
                            </a:rPr>
                            <a:t> 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altLang="zh-CN" sz="2400" b="0" i="0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ln</m:t>
                              </m:r>
                              <m:r>
                                <m:rPr>
                                  <m:nor/>
                                </m:rPr>
                                <a:rPr lang="en-US" altLang="zh-CN" sz="2400" b="0" i="0" dirty="0">
                                  <a:solidFill>
                                    <a:srgbClr val="FF0000"/>
                                  </a:solidFill>
                                  <a:latin typeface="Times New Roman" panose="02020603050405020304" pitchFamily="34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 </m:t>
                              </m:r>
                              <m:r>
                                <a:rPr lang="en-US" altLang="zh-CN" sz="2400" b="0" i="0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2</m:t>
                              </m:r>
                              <m:r>
                                <a:rPr lang="en-US" altLang="zh-CN" sz="2400" b="0" i="0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−</m:t>
                              </m:r>
                              <m:r>
                                <a:rPr lang="en-US" altLang="zh-CN" sz="2400" b="0" i="0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1</m:t>
                              </m:r>
                            </m:oMath>
                          </a14:m>
                          <a:r>
                            <a:rPr lang="en-US" altLang="zh-CN" sz="100" b="0" i="0" kern="0" spc="-99900" dirty="0">
                              <a:solidFill>
                                <a:srgbClr val="FFFFFF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 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14:m>
                            <m:oMath xmlns:m="http://schemas.openxmlformats.org/officeDocument/2006/math">
                              <m:r>
                                <a:rPr lang="en-US" altLang="zh-CN" sz="2400" b="0" i="0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↘</m:t>
                              </m:r>
                            </m:oMath>
                          </a14:m>
                          <a:r>
                            <a:rPr lang="en-US" altLang="zh-CN" sz="100" b="0" i="0" kern="0" spc="-99900" dirty="0">
                              <a:solidFill>
                                <a:srgbClr val="FFFFFF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 </a:t>
                          </a:r>
                          <a:r>
                            <a:rPr lang="en-US" altLang="zh-CN" sz="2400" b="0" i="0" dirty="0">
                              <a:solidFill>
                                <a:srgbClr val="FF0000"/>
                              </a:solidFill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宋体" panose="02010600030101010101" pitchFamily="34" charset="-120"/>
                            </a:rPr>
                            <a:t> 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22" name="QO_6_AS.40_2#d13c1b394?colgroup=8,8,8,8&amp;vbadefaultcenterpage=1&amp;parentnodeid=708c9f4f2&amp;vbahtmlprocessed=1"/>
              <p:cNvGraphicFramePr>
                <a:graphicFrameLocks noGrp="1"/>
              </p:cNvGraphicFramePr>
              <p:nvPr/>
            </p:nvGraphicFramePr>
            <p:xfrm>
              <a:off x="502920" y="3699809"/>
              <a:ext cx="11137392" cy="1426464"/>
            </p:xfrm>
            <a:graphic>
              <a:graphicData uri="http://schemas.openxmlformats.org/drawingml/2006/table">
                <a:tbl>
                  <a:tblPr/>
                  <a:tblGrid>
                    <a:gridCol w="2798064"/>
                    <a:gridCol w="2779776"/>
                    <a:gridCol w="2779776"/>
                    <a:gridCol w="2779776"/>
                  </a:tblGrid>
                  <a:tr h="47498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 dirty="0">
                              <a:solidFill>
                                <a:srgbClr val="FF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2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</a:blipFill>
                      </a:tcPr>
                    </a:tc>
                  </a:tr>
                  <a:tr h="47498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 dirty="0">
                              <a:solidFill>
                                <a:srgbClr val="FF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0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 dirty="0">
                              <a:solidFill>
                                <a:srgbClr val="FF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-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47498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QO_6_AS.40_3#d13c1b394?vbadefaultcenterpage=1&amp;parentnodeid=708c9f4f2&amp;vbahtmlprocessed=1"/>
              <p:cNvSpPr/>
              <p:nvPr/>
            </p:nvSpPr>
            <p:spPr>
              <a:xfrm>
                <a:off x="502920" y="5134909"/>
                <a:ext cx="11183112" cy="48602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故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𝑓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在定义域上的极大值为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𝑓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ln</m:t>
                    </m:r>
                    <m:r>
                      <m:rPr>
                        <m:nor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Times New Roman" panose="02020603050405020304" pitchFamily="34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 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2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1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，无极小值.</a:t>
                </a:r>
                <a:endParaRPr lang="en-US" altLang="zh-CN" sz="2400" dirty="0"/>
              </a:p>
            </p:txBody>
          </p:sp>
        </mc:Choice>
        <mc:Fallback>
          <p:sp>
            <p:nvSpPr>
              <p:cNvPr id="4" name="QO_6_AS.40_3#d13c1b394?vbadefaultcenterpage=1&amp;parentnodeid=708c9f4f2&amp;vbahtmlprocessed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5134909"/>
                <a:ext cx="11183112" cy="486029"/>
              </a:xfrm>
              <a:prstGeom prst="rect">
                <a:avLst/>
              </a:prstGeom>
              <a:blipFill rotWithShape="1">
                <a:blip r:embed="rId3"/>
                <a:stretch>
                  <a:fillRect t="-62" r="1" b="-128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 build="p"/>
      <p:bldP spid="4" grpId="0" animBg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QO_6_AS.40_4#d13c1b394?vbadefaultcenterpage=1&amp;parentnodeid=708c9f4f2&amp;vbahtmlprocessed=1"/>
              <p:cNvSpPr/>
              <p:nvPr/>
            </p:nvSpPr>
            <p:spPr>
              <a:xfrm>
                <a:off x="502920" y="1402570"/>
                <a:ext cx="11183112" cy="434086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（2）函数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𝑓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的定义域为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0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,+∞</m:t>
                        </m: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𝑓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′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𝑎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−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𝑎𝑥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den>
                    </m:f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endParaRPr lang="en-US" altLang="zh-CN" sz="2400" dirty="0"/>
              </a:p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当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𝑎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≤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0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时，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𝑓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′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&gt;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0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在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0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,+∞</m:t>
                        </m:r>
                      </m:e>
                    </m: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上恒成立，</a:t>
                </a:r>
                <a:endParaRPr lang="en-US" altLang="zh-CN" sz="2400" dirty="0"/>
              </a:p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即函数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𝑓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在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0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,+∞</m:t>
                        </m:r>
                      </m:e>
                    </m: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上单调递增，此时函数在定义域上无极值点；</a:t>
                </a:r>
                <a:endParaRPr lang="en-US" altLang="zh-CN" sz="2400" dirty="0"/>
              </a:p>
              <a:p>
                <a:pPr algn="l" latinLnBrk="1">
                  <a:lnSpc>
                    <a:spcPct val="110000"/>
                  </a:lnSpc>
                </a:pPr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当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𝑎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&gt;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0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时，若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∈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0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,</m:t>
                        </m:r>
                        <m:f>
                          <m:f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fPr>
                          <m:num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𝑎</m:t>
                            </m:r>
                          </m:den>
                        </m:f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，则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𝑓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′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&gt;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0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endParaRPr lang="en-US" altLang="zh-CN" sz="2400" dirty="0"/>
              </a:p>
              <a:p>
                <a:pPr algn="l" latinLnBrk="1">
                  <a:lnSpc>
                    <a:spcPct val="110000"/>
                  </a:lnSpc>
                </a:pPr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若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∈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fPr>
                          <m:num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𝑎</m:t>
                            </m:r>
                          </m:den>
                        </m:f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,+∞</m:t>
                        </m: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，则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𝑓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′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&lt;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0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，所以函数在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𝑎</m:t>
                        </m:r>
                      </m:den>
                    </m:f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处有极大值.</a:t>
                </a:r>
                <a:endParaRPr lang="en-US" altLang="zh-CN" sz="2400" dirty="0"/>
              </a:p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综上可知，当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𝑎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≤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0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时，函数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𝑓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无极值点；</a:t>
                </a:r>
                <a:endParaRPr lang="en-US" altLang="zh-CN" sz="2400" dirty="0"/>
              </a:p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当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𝑎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&gt;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0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时，函数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𝑓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有一个极大值点，且为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𝑎</m:t>
                        </m:r>
                      </m:den>
                    </m:f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</p:txBody>
          </p:sp>
        </mc:Choice>
        <mc:Fallback>
          <p:sp>
            <p:nvSpPr>
              <p:cNvPr id="2" name="QO_6_AS.40_4#d13c1b394?vbadefaultcenterpage=1&amp;parentnodeid=708c9f4f2&amp;vbahtmlprocessed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1402570"/>
                <a:ext cx="11183112" cy="4340860"/>
              </a:xfrm>
              <a:prstGeom prst="rect">
                <a:avLst/>
              </a:prstGeom>
              <a:blipFill rotWithShape="1">
                <a:blip r:embed="rId1"/>
                <a:stretch>
                  <a:fillRect t="-11" r="1" b="-14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_6_BD#06392522a?vbadefaultcenterpage=1&amp;parentnodeid=708c9f4f2&amp;vbahtmlprocessed=1" descr="preencoded.png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480560" y="2241881"/>
            <a:ext cx="3236976" cy="393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P_6_BD#06392522a?vbadefaultcenterpage=1&amp;parentnodeid=708c9f4f2&amp;vbahtmlprocessed=1"/>
              <p:cNvSpPr/>
              <p:nvPr/>
            </p:nvSpPr>
            <p:spPr>
              <a:xfrm>
                <a:off x="502920" y="2768169"/>
                <a:ext cx="11183112" cy="213595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/>
              <a:lstStyle/>
              <a:p>
                <a:pPr algn="ctr" latinLnBrk="1">
                  <a:lnSpc>
                    <a:spcPct val="150000"/>
                  </a:lnSpc>
                </a:pPr>
                <a:r>
                  <a:rPr lang="en-US" altLang="zh-CN" sz="2400" b="1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求函数的极值或极值点的步骤</a:t>
                </a:r>
                <a:endParaRPr lang="en-US" altLang="zh-CN" sz="2400" dirty="0"/>
              </a:p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1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1.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求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𝑓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′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，不要忘记函数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𝑓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的定义域；</a:t>
                </a:r>
                <a:endParaRPr lang="en-US" altLang="zh-CN" sz="2400" dirty="0"/>
              </a:p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1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2.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求方程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𝑓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′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0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的根；</a:t>
                </a:r>
                <a:endParaRPr lang="en-US" altLang="zh-CN" sz="2400" dirty="0"/>
              </a:p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1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3.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检查在方程的根的左右两侧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𝑓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′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的符号，确定极值点或函数的极值.</a:t>
                </a:r>
                <a:endParaRPr lang="en-US" altLang="zh-CN" sz="2400" dirty="0"/>
              </a:p>
            </p:txBody>
          </p:sp>
        </mc:Choice>
        <mc:Fallback>
          <p:sp>
            <p:nvSpPr>
              <p:cNvPr id="3" name="P_6_BD#06392522a?vbadefaultcenterpage=1&amp;parentnodeid=708c9f4f2&amp;vbahtmlprocessed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2768169"/>
                <a:ext cx="11183112" cy="2135950"/>
              </a:xfrm>
              <a:prstGeom prst="rect">
                <a:avLst/>
              </a:prstGeom>
              <a:blipFill rotWithShape="1">
                <a:blip r:embed="rId2"/>
                <a:stretch>
                  <a:fillRect t="-10" r="1" b="-27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_5_BD#ebc542c45?vbadefaultcenterpage=1&amp;parentnodeid=bda5d76e6&amp;inlineimagemarkindex=3&amp;vbahtmlprocessed=1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5812" y="866427"/>
            <a:ext cx="1554480" cy="420624"/>
          </a:xfrm>
          <a:prstGeom prst="rect">
            <a:avLst/>
          </a:prstGeom>
        </p:spPr>
      </p:pic>
      <p:sp>
        <p:nvSpPr>
          <p:cNvPr id="3" name="C_5_BD#ebc542c45?vbadefaultcenterpage=1&amp;parentnodeid=bda5d76e6&amp;vbahtmlprocessed=1"/>
          <p:cNvSpPr/>
          <p:nvPr/>
        </p:nvSpPr>
        <p:spPr>
          <a:xfrm>
            <a:off x="502920" y="756000"/>
            <a:ext cx="11183112" cy="7213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 latinLnBrk="1">
              <a:lnSpc>
                <a:spcPct val="150000"/>
              </a:lnSpc>
            </a:pPr>
            <a:r>
              <a:rPr lang="en-US" altLang="zh-CN" sz="100" b="0" i="0" kern="0" spc="-99900" dirty="0">
                <a:solidFill>
                  <a:srgbClr val="FFFFFF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&amp;</a:t>
            </a:r>
            <a:r>
              <a:rPr lang="en-US" altLang="zh-CN" sz="100" b="0" i="0" kern="0" spc="-99900">
                <a:solidFill>
                  <a:srgbClr val="FFFFFF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3&amp;</a:t>
            </a:r>
            <a:r>
              <a:rPr lang="en-US" altLang="zh-CN" sz="900" b="0" i="0" kern="0">
                <a:solidFill>
                  <a:srgbClr val="FFFFFF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Times New Roman" panose="02020603050405020304" pitchFamily="34" charset="-120"/>
              </a:rPr>
              <a:t>                            </a:t>
            </a:r>
            <a:r>
              <a:rPr lang="en-US" altLang="zh-CN" sz="2600" b="1" i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由函数的极值</a:t>
            </a:r>
            <a:r>
              <a:rPr lang="en-US" altLang="zh-CN" sz="2600" b="1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（极值点）求参数的取值范围</a:t>
            </a:r>
            <a:endParaRPr lang="en-US" altLang="zh-CN" sz="1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QB_6_BD.41_1#d39fe25c3?segpoint=1&amp;vbadefaultcenterpage=1&amp;parentnodeid=ebc542c45&amp;vbahtmlprocessed=1&amp;bbb=1&amp;hasbroken=1"/>
              <p:cNvSpPr/>
              <p:nvPr/>
            </p:nvSpPr>
            <p:spPr>
              <a:xfrm>
                <a:off x="502920" y="1291432"/>
                <a:ext cx="11183112" cy="1260793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1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典例3</a:t>
                </a:r>
                <a:r>
                  <a:rPr lang="en-US" altLang="zh-CN" sz="2400" b="1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（1）已知函数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𝑓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+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𝑎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𝑎</m:t>
                    </m:r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ln</m:t>
                    </m:r>
                    <m:r>
                      <m:rPr>
                        <m:nor/>
                      </m:rPr>
                      <a:rPr lang="en-US" altLang="zh-CN" sz="2400" b="0" i="0" dirty="0">
                        <a:solidFill>
                          <a:srgbClr val="000000"/>
                        </a:solidFill>
                        <a:latin typeface="Times New Roman" panose="02020603050405020304" pitchFamily="34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 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在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𝑎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处取得极大值，则实数</a:t>
                </a:r>
                <a:endParaRPr lang="en-US" altLang="zh-CN" sz="2400" b="0" i="0" dirty="0">
                  <a:solidFill>
                    <a:srgbClr val="000000"/>
                  </a:solidFill>
                  <a:latin typeface="Times New Roman" panose="02020603050405020304" pitchFamily="34" charset="0"/>
                  <a:ea typeface="微软雅黑" panose="020B0503020204020204" pitchFamily="34" charset="-122"/>
                  <a:cs typeface="Times New Roman" panose="02020603050405020304" pitchFamily="34" charset="-120"/>
                </a:endParaRPr>
              </a:p>
              <a:p>
                <a:pPr latinLnBrk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400" b="0" i="0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   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𝑎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的取值范围为</a:t>
                </a:r>
                <a:r>
                  <a:rPr lang="en-US" altLang="zh-CN" sz="2400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______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</p:txBody>
          </p:sp>
        </mc:Choice>
        <mc:Fallback>
          <p:sp>
            <p:nvSpPr>
              <p:cNvPr id="4" name="QB_6_BD.41_1#d39fe25c3?segpoint=1&amp;vbadefaultcenterpage=1&amp;parentnodeid=ebc542c45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1291432"/>
                <a:ext cx="11183112" cy="1260793"/>
              </a:xfrm>
              <a:prstGeom prst="rect">
                <a:avLst/>
              </a:prstGeom>
              <a:blipFill rotWithShape="1">
                <a:blip r:embed="rId2"/>
                <a:stretch>
                  <a:fillRect t="-38" r="1" b="-552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QB_6_BD.41_2#d39fe25c3?segpoint=1&amp;vbadefaultcenterpage=1&amp;parentnodeid=ebc542c45&amp;vbahtmlprocessed=1&amp;bbb=1"/>
              <p:cNvSpPr/>
              <p:nvPr/>
            </p:nvSpPr>
            <p:spPr>
              <a:xfrm>
                <a:off x="502920" y="2561432"/>
                <a:ext cx="11183112" cy="67037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/>
              <a:lstStyle/>
              <a:p>
                <a:pPr marL="0" algn="l"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（2）若函数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𝑓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𝑎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2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ln</m:t>
                    </m:r>
                    <m:r>
                      <m:rPr>
                        <m:nor/>
                      </m:rPr>
                      <a:rPr lang="en-US" altLang="zh-CN" sz="2400" b="0" i="0" dirty="0">
                        <a:solidFill>
                          <a:srgbClr val="000000"/>
                        </a:solidFill>
                        <a:latin typeface="Times New Roman" panose="02020603050405020304" pitchFamily="34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 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存在极值，则实数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𝑎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的取值范围是</a:t>
                </a:r>
                <a:r>
                  <a:rPr lang="en-US" altLang="zh-CN" sz="2400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________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</p:txBody>
          </p:sp>
        </mc:Choice>
        <mc:Fallback>
          <p:sp>
            <p:nvSpPr>
              <p:cNvPr id="5" name="QB_6_BD.41_2#d39fe25c3?segpoint=1&amp;vbadefaultcenterpage=1&amp;parentnodeid=ebc542c45&amp;vbahtmlprocessed=1&amp;bbb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2561432"/>
                <a:ext cx="11183112" cy="670370"/>
              </a:xfrm>
              <a:prstGeom prst="rect">
                <a:avLst/>
              </a:prstGeom>
              <a:blipFill rotWithShape="1">
                <a:blip r:embed="rId3"/>
                <a:stretch>
                  <a:fillRect t="-71" r="1" b="-175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QB_6_AN.42_1#d39fe25c3.blank?vbadefaultcenterpage=1&amp;parentnodeid=ebc542c45&amp;vbapositionanswer=21&amp;vbahtmlprocessed=1&amp;rh=27"/>
              <p:cNvSpPr/>
              <p:nvPr/>
            </p:nvSpPr>
            <p:spPr>
              <a:xfrm>
                <a:off x="2775712" y="2064614"/>
                <a:ext cx="807022" cy="34290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marL="0" algn="ctr" latinLnBrk="1">
                  <a:lnSpc>
                    <a:spcPts val="3000"/>
                  </a:lnSpc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0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,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e>
                    </m: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endParaRPr lang="en-US" altLang="zh-CN" sz="100" dirty="0"/>
              </a:p>
            </p:txBody>
          </p:sp>
        </mc:Choice>
        <mc:Fallback>
          <p:sp>
            <p:nvSpPr>
              <p:cNvPr id="6" name="QB_6_AN.42_1#d39fe25c3.blank?vbadefaultcenterpage=1&amp;parentnodeid=ebc542c45&amp;vbapositionanswer=21&amp;vbahtmlprocessed=1&amp;rh=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5712" y="2064614"/>
                <a:ext cx="807022" cy="342900"/>
              </a:xfrm>
              <a:prstGeom prst="rect">
                <a:avLst/>
              </a:prstGeom>
              <a:blipFill rotWithShape="1">
                <a:blip r:embed="rId4"/>
                <a:stretch>
                  <a:fillRect l="-16" t="-67" r="8" b="-1104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QB_6_AN.43_1#d39fe25c3.blank?vbadefaultcenterpage=1&amp;parentnodeid=ebc542c45&amp;vbapositionanswer=22&amp;vbahtmlprocessed=1&amp;rh=27"/>
              <p:cNvSpPr/>
              <p:nvPr/>
            </p:nvSpPr>
            <p:spPr>
              <a:xfrm>
                <a:off x="9726740" y="2737708"/>
                <a:ext cx="1175322" cy="34290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marL="0" algn="ctr" latinLnBrk="1">
                  <a:lnSpc>
                    <a:spcPts val="3000"/>
                  </a:lnSpc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−∞,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e>
                    </m: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endParaRPr lang="en-US" altLang="zh-CN" sz="100" dirty="0"/>
              </a:p>
            </p:txBody>
          </p:sp>
        </mc:Choice>
        <mc:Fallback>
          <p:sp>
            <p:nvSpPr>
              <p:cNvPr id="7" name="QB_6_AN.43_1#d39fe25c3.blank?vbadefaultcenterpage=1&amp;parentnodeid=ebc542c45&amp;vbapositionanswer=22&amp;vbahtmlprocessed=1&amp;rh=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26740" y="2737708"/>
                <a:ext cx="1175322" cy="342900"/>
              </a:xfrm>
              <a:prstGeom prst="rect">
                <a:avLst/>
              </a:prstGeom>
              <a:blipFill rotWithShape="1">
                <a:blip r:embed="rId5"/>
                <a:stretch>
                  <a:fillRect l="-38" t="-65" r="33" b="-110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 build="p"/>
      <p:bldP spid="7" grpId="0" animBg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QB_6_AS.44_1#d39fe25c3?vbadefaultcenterpage=1&amp;parentnodeid=ebc542c45&amp;vbahtmlprocessed=1&amp;bbb=1&amp;hasbroken=1"/>
              <p:cNvSpPr/>
              <p:nvPr/>
            </p:nvSpPr>
            <p:spPr>
              <a:xfrm>
                <a:off x="502920" y="1239470"/>
                <a:ext cx="11183112" cy="460356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1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解析</a:t>
                </a:r>
                <a:r>
                  <a:rPr lang="en-US" altLang="zh-CN" sz="2400" b="1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（1）因为函数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𝑓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+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𝑎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𝑎</m:t>
                    </m:r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ln</m:t>
                    </m:r>
                    <m:r>
                      <m:rPr>
                        <m:nor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Times New Roman" panose="02020603050405020304" pitchFamily="34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 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&gt;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0</m:t>
                        </m:r>
                      </m:e>
                    </m: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endParaRPr lang="en-US" altLang="zh-CN" sz="2400" dirty="0"/>
              </a:p>
              <a:p>
                <a:pPr latinLnBrk="1">
                  <a:lnSpc>
                    <a:spcPct val="11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宋体" panose="02010600030101010101" pitchFamily="2" charset="-122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所以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𝑓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′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+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𝑎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𝑎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d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−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𝑎</m:t>
                            </m:r>
                          </m:e>
                        </m:d>
                        <m:d>
                          <m:d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d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−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</m:t>
                            </m:r>
                          </m:e>
                        </m:d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den>
                    </m:f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endParaRPr lang="en-US" altLang="zh-CN" sz="2400" dirty="0"/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宋体" panose="02010600030101010101" pitchFamily="2" charset="-122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当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𝑎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∈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0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,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时，由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𝑓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′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&gt;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0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，可得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0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&lt;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&lt;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𝑎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或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&gt;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1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，由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𝑓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′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&lt;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0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，可得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𝑎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&lt;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&lt;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1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endParaRPr lang="en-US" altLang="zh-CN" sz="2400" b="0" i="0">
                  <a:solidFill>
                    <a:srgbClr val="FF0000"/>
                  </a:solidFill>
                  <a:latin typeface="Times New Roman" panose="02020603050405020304" pitchFamily="34" charset="0"/>
                  <a:ea typeface="微软雅黑" panose="020B0503020204020204" pitchFamily="34" charset="-122"/>
                  <a:cs typeface="Times New Roman" panose="02020603050405020304" pitchFamily="34" charset="-120"/>
                </a:endParaRPr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函数在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𝑎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处取得极大值；</a:t>
                </a:r>
                <a:endParaRPr lang="en-US" altLang="zh-CN" sz="2400" dirty="0"/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宋体" panose="02010600030101010101" pitchFamily="2" charset="-122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当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𝑎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1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时，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𝑓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′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0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恒成立，函数不存在极值；</a:t>
                </a:r>
                <a:endParaRPr lang="en-US" altLang="zh-CN" sz="2400" dirty="0"/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宋体" panose="02010600030101010101" pitchFamily="2" charset="-122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当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𝑎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∈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,+∞</m:t>
                        </m: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时，由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𝑓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′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&gt;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0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，可得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0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&lt;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&lt;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1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或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&gt;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𝑎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，由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𝑓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′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&lt;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0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，可得</a:t>
                </a:r>
                <a:endParaRPr lang="en-US" altLang="zh-CN" sz="2400" b="0" i="0">
                  <a:solidFill>
                    <a:srgbClr val="FF0000"/>
                  </a:solidFill>
                  <a:latin typeface="Times New Roman" panose="02020603050405020304" pitchFamily="34" charset="0"/>
                  <a:ea typeface="微软雅黑" panose="020B0503020204020204" pitchFamily="34" charset="-122"/>
                  <a:cs typeface="Times New Roman" panose="02020603050405020304" pitchFamily="34" charset="-120"/>
                </a:endParaRPr>
              </a:p>
              <a:p>
                <a:pPr latinLnBrk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1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&lt;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&lt;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𝑎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，函数在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𝑎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处取得极小值.</a:t>
                </a:r>
                <a:endParaRPr lang="en-US" altLang="zh-CN" sz="2400" dirty="0"/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宋体" panose="02010600030101010101" pitchFamily="2" charset="-122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故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𝑎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的取值范围为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0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,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e>
                    </m: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</p:txBody>
          </p:sp>
        </mc:Choice>
        <mc:Fallback>
          <p:sp>
            <p:nvSpPr>
              <p:cNvPr id="2" name="QB_6_AS.44_1#d39fe25c3?vbadefaultcenterpage=1&amp;parentnodeid=ebc542c45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1239470"/>
                <a:ext cx="11183112" cy="4603560"/>
              </a:xfrm>
              <a:prstGeom prst="rect">
                <a:avLst/>
              </a:prstGeom>
              <a:blipFill rotWithShape="1">
                <a:blip r:embed="rId1"/>
                <a:stretch>
                  <a:fillRect t="-13" r="-2560" b="-13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QB_6_AS.44_2#d39fe25c3?vbadefaultcenterpage=1&amp;parentnodeid=ebc542c45&amp;vbahtmlprocessed=1&amp;bbb=1&amp;hasbroken=1"/>
              <p:cNvSpPr/>
              <p:nvPr/>
            </p:nvSpPr>
            <p:spPr>
              <a:xfrm>
                <a:off x="502920" y="1703306"/>
                <a:ext cx="11183112" cy="368858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（2）函数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𝑓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𝑎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2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ln</m:t>
                    </m:r>
                    <m:r>
                      <m:rPr>
                        <m:nor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Times New Roman" panose="02020603050405020304" pitchFamily="34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 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的定义域为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0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,+∞</m:t>
                        </m: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，且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𝑓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′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𝑎𝑥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2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den>
                    </m:f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宋体" panose="02010600030101010101" pitchFamily="2" charset="-122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由题意可知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，函数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𝑓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在定义域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0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,+∞</m:t>
                        </m:r>
                      </m:e>
                    </m: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上存在极值点，</a:t>
                </a:r>
                <a:endParaRPr lang="en-US" altLang="zh-CN" sz="2400" dirty="0"/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宋体" panose="02010600030101010101" pitchFamily="2" charset="-122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由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𝑓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′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0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可得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𝑎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，令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𝑡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&gt;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0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，则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𝑎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2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𝑡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𝑡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宋体" panose="02010600030101010101" pitchFamily="2" charset="-122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原问题等价于该方程在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0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,+∞</m:t>
                        </m: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上有解，则对于二次方程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𝑎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2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𝑡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𝑡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，即</a:t>
                </a:r>
                <a:endParaRPr lang="en-US" altLang="zh-CN" sz="2400" b="0" i="0">
                  <a:solidFill>
                    <a:srgbClr val="FF0000"/>
                  </a:solidFill>
                  <a:latin typeface="Times New Roman" panose="02020603050405020304" pitchFamily="34" charset="0"/>
                  <a:ea typeface="微软雅黑" panose="020B0503020204020204" pitchFamily="34" charset="-122"/>
                  <a:cs typeface="Times New Roman" panose="02020603050405020304" pitchFamily="34" charset="-120"/>
                </a:endParaRPr>
              </a:p>
              <a:p>
                <a:pPr latinLnBrk="1">
                  <a:lnSpc>
                    <a:spcPct val="15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𝑡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2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𝑡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𝑎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0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Δ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4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4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𝑎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&gt;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0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，解得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𝑎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&lt;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1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宋体" panose="02010600030101010101" pitchFamily="2" charset="-122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因此实数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𝑎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的取值范围是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−∞,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e>
                    </m: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</p:txBody>
          </p:sp>
        </mc:Choice>
        <mc:Fallback>
          <p:sp>
            <p:nvSpPr>
              <p:cNvPr id="2" name="QB_6_AS.44_2#d39fe25c3?vbadefaultcenterpage=1&amp;parentnodeid=ebc542c45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1703306"/>
                <a:ext cx="11183112" cy="3688588"/>
              </a:xfrm>
              <a:prstGeom prst="rect">
                <a:avLst/>
              </a:prstGeom>
              <a:blipFill rotWithShape="1">
                <a:blip r:embed="rId1"/>
                <a:stretch>
                  <a:fillRect t="-6" r="1" b="-344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QB_6_BD.45_1#3c37c7cc1?vbadefaultcenterpage=1&amp;parentnodeid=ebc542c45&amp;vbahtmlprocessed=1&amp;bbb=1&amp;hasbroken=1"/>
              <p:cNvSpPr/>
              <p:nvPr/>
            </p:nvSpPr>
            <p:spPr>
              <a:xfrm>
                <a:off x="502920" y="1464705"/>
                <a:ext cx="11183112" cy="103466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1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变式设问</a:t>
                </a:r>
                <a:r>
                  <a:rPr lang="en-US" altLang="zh-CN" sz="2400" b="1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若函数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𝑓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𝑎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2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𝑐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在</a:t>
                </a:r>
                <a14:m>
                  <m:oMath xmlns:m="http://schemas.openxmlformats.org/officeDocument/2006/math">
                    <m:r>
                      <a:rPr lang="en-US" altLang="zh-CN" sz="2400" b="1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𝐑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上无极值点，则实数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𝑎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的取值范围是</a:t>
                </a:r>
                <a:endParaRPr lang="en-US" altLang="zh-CN" sz="2400" b="0" i="0">
                  <a:solidFill>
                    <a:srgbClr val="000000"/>
                  </a:solidFill>
                  <a:latin typeface="Times New Roman" panose="02020603050405020304" pitchFamily="34" charset="0"/>
                  <a:ea typeface="微软雅黑" panose="020B0503020204020204" pitchFamily="34" charset="-122"/>
                  <a:cs typeface="Times New Roman" panose="02020603050405020304" pitchFamily="34" charset="-120"/>
                </a:endParaRPr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i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________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</p:txBody>
          </p:sp>
        </mc:Choice>
        <mc:Fallback>
          <p:sp>
            <p:nvSpPr>
              <p:cNvPr id="2" name="QB_6_BD.45_1#3c37c7cc1?vbadefaultcenterpage=1&amp;parentnodeid=ebc542c45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1464705"/>
                <a:ext cx="11183112" cy="1034669"/>
              </a:xfrm>
              <a:prstGeom prst="rect">
                <a:avLst/>
              </a:prstGeom>
              <a:blipFill rotWithShape="1">
                <a:blip r:embed="rId1"/>
                <a:stretch>
                  <a:fillRect t="-38" r="1" b="-828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QB_6_AN.46_1#3c37c7cc1.blank?vbadefaultcenterpage=1&amp;parentnodeid=ebc542c45&amp;vbapositionanswer=23&amp;vbahtmlprocessed=1&amp;rh=43.2"/>
              <p:cNvSpPr/>
              <p:nvPr/>
            </p:nvSpPr>
            <p:spPr>
              <a:xfrm>
                <a:off x="541020" y="1998421"/>
                <a:ext cx="1166813" cy="51035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marL="0" algn="ctr" latinLnBrk="1">
                  <a:lnSpc>
                    <a:spcPts val="4000"/>
                  </a:lnSpc>
                </a:pP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[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4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,+∞)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endParaRPr lang="en-US" altLang="zh-CN" sz="100" dirty="0"/>
              </a:p>
            </p:txBody>
          </p:sp>
        </mc:Choice>
        <mc:Fallback>
          <p:sp>
            <p:nvSpPr>
              <p:cNvPr id="3" name="QB_6_AN.46_1#3c37c7cc1.blank?vbadefaultcenterpage=1&amp;parentnodeid=ebc542c45&amp;vbapositionanswer=23&amp;vbahtmlprocessed=1&amp;rh=43.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020" y="1998421"/>
                <a:ext cx="1166813" cy="510350"/>
              </a:xfrm>
              <a:prstGeom prst="rect">
                <a:avLst/>
              </a:prstGeom>
              <a:blipFill rotWithShape="1">
                <a:blip r:embed="rId2"/>
                <a:stretch>
                  <a:fillRect t="-15" r="27" b="10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QB_6_AS.47_1#3c37c7cc1?vbadefaultcenterpage=1&amp;parentnodeid=ebc542c45&amp;vbahtmlprocessed=1&amp;bbb=1&amp;hasbroken=1"/>
              <p:cNvSpPr/>
              <p:nvPr/>
            </p:nvSpPr>
            <p:spPr>
              <a:xfrm>
                <a:off x="502920" y="2509152"/>
                <a:ext cx="11183112" cy="3134043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1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解析</a:t>
                </a:r>
                <a:r>
                  <a:rPr lang="en-US" altLang="zh-CN" sz="2400" b="1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若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𝑓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在</a:t>
                </a:r>
                <a14:m>
                  <m:oMath xmlns:m="http://schemas.openxmlformats.org/officeDocument/2006/math">
                    <m:r>
                      <a:rPr lang="en-US" altLang="zh-CN" sz="24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𝐑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上无极值点，则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𝑓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在</a:t>
                </a:r>
                <a14:m>
                  <m:oMath xmlns:m="http://schemas.openxmlformats.org/officeDocument/2006/math">
                    <m:r>
                      <a:rPr lang="en-US" altLang="zh-CN" sz="24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𝐑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上单调，即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𝑓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′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0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或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𝑓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′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≤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0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恒成立.</a:t>
                </a:r>
                <a:endParaRPr lang="en-US" altLang="zh-CN" sz="2400" dirty="0"/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宋体" panose="02010600030101010101" pitchFamily="2" charset="-122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当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𝑎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0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时，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𝑓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′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=−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4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1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，显然不满足题意；</a:t>
                </a:r>
                <a:endParaRPr lang="en-US" altLang="zh-CN" sz="2400" dirty="0"/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宋体" panose="02010600030101010101" pitchFamily="2" charset="-122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当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𝑎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≠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0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时，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𝑓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′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3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𝑎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4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1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，则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𝑓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′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0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或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𝑓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′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≤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0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恒成立的充要条件是</a:t>
                </a:r>
                <a:endParaRPr lang="en-US" altLang="zh-CN" sz="2400" b="0" i="0">
                  <a:solidFill>
                    <a:srgbClr val="FF0000"/>
                  </a:solidFill>
                  <a:latin typeface="Times New Roman" panose="02020603050405020304" pitchFamily="34" charset="0"/>
                  <a:ea typeface="微软雅黑" panose="020B0503020204020204" pitchFamily="34" charset="-122"/>
                  <a:cs typeface="Times New Roman" panose="02020603050405020304" pitchFamily="34" charset="-120"/>
                </a:endParaRPr>
              </a:p>
              <a:p>
                <a:pPr latinLnBrk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Δ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≤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0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，即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d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−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4</m:t>
                            </m:r>
                          </m:e>
                        </m:d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4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⋅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3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𝑎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⋅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1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≤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0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，解得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𝑎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≥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4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</m:den>
                    </m:f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宋体" panose="02010600030101010101" pitchFamily="2" charset="-122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故实数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𝑎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的取值范围是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[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4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,+∞)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</p:txBody>
          </p:sp>
        </mc:Choice>
        <mc:Fallback>
          <p:sp>
            <p:nvSpPr>
              <p:cNvPr id="4" name="QB_6_AS.47_1#3c37c7cc1?vbadefaultcenterpage=1&amp;parentnodeid=ebc542c45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2509152"/>
                <a:ext cx="11183112" cy="3134043"/>
              </a:xfrm>
              <a:prstGeom prst="rect">
                <a:avLst/>
              </a:prstGeom>
              <a:blipFill rotWithShape="1">
                <a:blip r:embed="rId3"/>
                <a:stretch>
                  <a:fillRect t="-9" r="1" b="-316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 build="p"/>
      <p:bldP spid="4" grpId="0" animBg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_6_BD#bcd6889ea?vbadefaultcenterpage=1&amp;parentnodeid=ebc542c45&amp;vbahtmlprocessed=1"/>
          <p:cNvSpPr/>
          <p:nvPr/>
        </p:nvSpPr>
        <p:spPr>
          <a:xfrm>
            <a:off x="502920" y="2588496"/>
            <a:ext cx="11183112" cy="49022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 latinLnBrk="1">
              <a:lnSpc>
                <a:spcPct val="150000"/>
              </a:lnSpc>
            </a:pPr>
            <a:r>
              <a:rPr lang="en-US" altLang="zh-CN" sz="2400" b="1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已知函数极值点或极值求参数的两个关键点</a:t>
            </a:r>
            <a:endParaRPr lang="en-US" altLang="zh-CN" sz="2400" dirty="0"/>
          </a:p>
        </p:txBody>
      </p:sp>
      <p:graphicFrame>
        <p:nvGraphicFramePr>
          <p:cNvPr id="29" name="P_6_BD#bcd6889ea?colgroup=3,32&amp;vbadefaultcenterpage=1&amp;parentnodeid=ebc542c45&amp;vbahtmlprocessed=1&amp;bbb=1&amp;hasbroken=1"/>
          <p:cNvGraphicFramePr>
            <a:graphicFrameLocks noGrp="1"/>
          </p:cNvGraphicFramePr>
          <p:nvPr/>
        </p:nvGraphicFramePr>
        <p:xfrm>
          <a:off x="502920" y="3211304"/>
          <a:ext cx="11155680" cy="1426464"/>
        </p:xfrm>
        <a:graphic>
          <a:graphicData uri="http://schemas.openxmlformats.org/drawingml/2006/table">
            <a:tbl>
              <a:tblPr/>
              <a:tblGrid>
                <a:gridCol w="1097280"/>
                <a:gridCol w="10058400"/>
              </a:tblGrid>
              <a:tr h="435356">
                <a:tc>
                  <a:txBody>
                    <a:bodyPr/>
                    <a:lstStyle/>
                    <a:p>
                      <a:pPr algn="ctr" latinLnBrk="1" hangingPunct="0">
                        <a:lnSpc>
                          <a:spcPct val="130000"/>
                        </a:lnSpc>
                      </a:pPr>
                      <a:r>
                        <a:rPr lang="en-US" altLang="zh-CN" sz="2400" b="0" i="0" dirty="0">
                          <a:solidFill>
                            <a:srgbClr val="000000"/>
                          </a:solidFill>
                          <a:latin typeface="Times New Roman" panose="02020603050405020304" pitchFamily="34" charset="0"/>
                          <a:ea typeface="微软雅黑" panose="020B0503020204020204" pitchFamily="34" charset="-122"/>
                          <a:cs typeface="Times New Roman" panose="02020603050405020304" pitchFamily="34" charset="-120"/>
                        </a:rPr>
                        <a:t>列式</a:t>
                      </a:r>
                      <a:endParaRPr lang="en-US" altLang="zh-CN" sz="1200" dirty="0"/>
                    </a:p>
                  </a:txBody>
                  <a:tcPr marL="72000" marR="72000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 hangingPunct="0">
                        <a:lnSpc>
                          <a:spcPct val="130000"/>
                        </a:lnSpc>
                      </a:pPr>
                      <a:r>
                        <a:rPr lang="en-US" altLang="zh-CN" sz="2400" b="0" i="0" dirty="0">
                          <a:solidFill>
                            <a:srgbClr val="000000"/>
                          </a:solidFill>
                          <a:latin typeface="Times New Roman" panose="02020603050405020304" pitchFamily="34" charset="0"/>
                          <a:ea typeface="微软雅黑" panose="020B0503020204020204" pitchFamily="34" charset="-122"/>
                          <a:cs typeface="Times New Roman" panose="02020603050405020304" pitchFamily="34" charset="-120"/>
                        </a:rPr>
                        <a:t>根据极值点处导数为0和极值这两个条件列方程组，利用待定系数法求解</a:t>
                      </a:r>
                      <a:endParaRPr lang="en-US" altLang="zh-CN" sz="1200" dirty="0"/>
                    </a:p>
                  </a:txBody>
                  <a:tcPr marL="72000" marR="72000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10844">
                <a:tc>
                  <a:txBody>
                    <a:bodyPr/>
                    <a:lstStyle/>
                    <a:p>
                      <a:pPr algn="ctr" latinLnBrk="1" hangingPunct="0">
                        <a:lnSpc>
                          <a:spcPct val="130000"/>
                        </a:lnSpc>
                      </a:pPr>
                      <a:r>
                        <a:rPr lang="en-US" altLang="zh-CN" sz="2400" b="0" i="0" dirty="0">
                          <a:solidFill>
                            <a:srgbClr val="000000"/>
                          </a:solidFill>
                          <a:latin typeface="Times New Roman" panose="02020603050405020304" pitchFamily="34" charset="0"/>
                          <a:ea typeface="微软雅黑" panose="020B0503020204020204" pitchFamily="34" charset="-122"/>
                          <a:cs typeface="Times New Roman" panose="02020603050405020304" pitchFamily="34" charset="-120"/>
                        </a:rPr>
                        <a:t>验证</a:t>
                      </a:r>
                      <a:endParaRPr lang="en-US" altLang="zh-CN" sz="1200" dirty="0"/>
                    </a:p>
                  </a:txBody>
                  <a:tcPr marL="72000" marR="72000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 hangingPunct="0">
                        <a:lnSpc>
                          <a:spcPct val="130000"/>
                        </a:lnSpc>
                      </a:pPr>
                      <a:r>
                        <a:rPr lang="en-US" altLang="zh-CN" sz="2400" b="0" i="0" dirty="0">
                          <a:solidFill>
                            <a:srgbClr val="000000"/>
                          </a:solidFill>
                          <a:latin typeface="Times New Roman" panose="02020603050405020304" pitchFamily="34" charset="0"/>
                          <a:ea typeface="微软雅黑" panose="020B0503020204020204" pitchFamily="34" charset="-122"/>
                          <a:cs typeface="Times New Roman" panose="02020603050405020304" pitchFamily="34" charset="-120"/>
                        </a:rPr>
                        <a:t>因为导数值等于零不是此点为极值点的充要条件</a:t>
                      </a:r>
                      <a:r>
                        <a:rPr lang="en-US" altLang="zh-CN" sz="2400" b="0" i="0">
                          <a:solidFill>
                            <a:srgbClr val="000000"/>
                          </a:solidFill>
                          <a:latin typeface="Times New Roman" panose="02020603050405020304" pitchFamily="34" charset="0"/>
                          <a:ea typeface="微软雅黑" panose="020B0503020204020204" pitchFamily="34" charset="-122"/>
                          <a:cs typeface="Times New Roman" panose="02020603050405020304" pitchFamily="34" charset="-120"/>
                        </a:rPr>
                        <a:t>，所以利用待定系数法求</a:t>
                      </a:r>
                      <a:endParaRPr lang="en-US" altLang="zh-CN" sz="2400" b="0" i="0">
                        <a:solidFill>
                          <a:srgbClr val="000000"/>
                        </a:solidFill>
                        <a:latin typeface="Times New Roman" panose="02020603050405020304" pitchFamily="34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endParaRPr>
                    </a:p>
                    <a:p>
                      <a:pPr marL="0" lvl="0" indent="0" algn="l" latinLnBrk="1" hangingPunct="0">
                        <a:lnSpc>
                          <a:spcPct val="130000"/>
                        </a:lnSpc>
                      </a:pPr>
                      <a:r>
                        <a:rPr lang="en-US" altLang="zh-CN" sz="2400" b="0" i="0">
                          <a:solidFill>
                            <a:srgbClr val="000000"/>
                          </a:solidFill>
                          <a:latin typeface="Times New Roman" panose="02020603050405020304" pitchFamily="34" charset="0"/>
                          <a:ea typeface="微软雅黑" panose="020B0503020204020204" pitchFamily="34" charset="-122"/>
                          <a:cs typeface="Times New Roman" panose="02020603050405020304" pitchFamily="34" charset="-120"/>
                        </a:rPr>
                        <a:t>解后必须验证根的合理性</a:t>
                      </a:r>
                      <a:endParaRPr lang="en-US" altLang="zh-CN" sz="1200" dirty="0"/>
                    </a:p>
                  </a:txBody>
                  <a:tcPr marL="72000" marR="72000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>
    <p:split dir="in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_5_BD#26e12d584?vbadefaultcenterpage=1&amp;parentnodeid=bda5d76e6&amp;vbahtmlprocessed=1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13048" y="756000"/>
            <a:ext cx="4562856" cy="530352"/>
          </a:xfrm>
          <a:prstGeom prst="rect">
            <a:avLst/>
          </a:prstGeom>
        </p:spPr>
      </p:pic>
      <p:pic>
        <p:nvPicPr>
          <p:cNvPr id="3" name="QC_6_BD.48_1#fbcf80da9?hastextimagelayout=1&amp;vbadefaultcenterpage=1&amp;parentnodeid=26e12d584&amp;vbahtmlprocessed=1" descr="preencoded.png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084314" y="1465167"/>
            <a:ext cx="3493008" cy="2221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QC_6_BD.48_2#fbcf80da9?hastextimagelayout=2&amp;segpoint=1&amp;vbadefaultcenterpage=1&amp;parentnodeid=26e12d584&amp;vbahtmlprocessed=1&amp;bbb=1&amp;hasbroken=1"/>
              <p:cNvSpPr/>
              <p:nvPr/>
            </p:nvSpPr>
            <p:spPr>
              <a:xfrm>
                <a:off x="502920" y="1419448"/>
                <a:ext cx="7562088" cy="103466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1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1.</a:t>
                </a:r>
                <a:r>
                  <a:rPr lang="en-US" altLang="zh-CN" sz="2400" b="0" i="0" dirty="0">
                    <a:solidFill>
                      <a:srgbClr val="E81B23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（2024 </a:t>
                </a:r>
                <a:r>
                  <a:rPr lang="en-US" altLang="zh-CN" sz="2400" b="1" i="0" dirty="0">
                    <a:solidFill>
                      <a:srgbClr val="E81B23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·</a:t>
                </a:r>
                <a:r>
                  <a:rPr lang="en-US" altLang="zh-CN" sz="2400" b="0" i="0" dirty="0">
                    <a:solidFill>
                      <a:srgbClr val="E81B23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 err="1">
                    <a:solidFill>
                      <a:srgbClr val="E81B23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北京质检）</a:t>
                </a: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已知函数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𝑓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的导函数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𝑓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′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的大致</a:t>
                </a:r>
                <a:endParaRPr lang="en-US" altLang="zh-CN" sz="2400" b="0" i="0" dirty="0">
                  <a:solidFill>
                    <a:srgbClr val="000000"/>
                  </a:solidFill>
                  <a:latin typeface="Times New Roman" panose="02020603050405020304" pitchFamily="34" charset="0"/>
                  <a:ea typeface="微软雅黑" panose="020B0503020204020204" pitchFamily="34" charset="-122"/>
                  <a:cs typeface="Times New Roman" panose="02020603050405020304" pitchFamily="34" charset="-120"/>
                </a:endParaRPr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图象如图所示，则下列结论正确的是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(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1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  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)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</p:txBody>
          </p:sp>
        </mc:Choice>
        <mc:Fallback>
          <p:sp>
            <p:nvSpPr>
              <p:cNvPr id="4" name="QC_6_BD.48_2#fbcf80da9?hastextimagelayout=2&amp;segpoint=1&amp;vbadefaultcenterpage=1&amp;parentnodeid=26e12d584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1419448"/>
                <a:ext cx="7562088" cy="1034669"/>
              </a:xfrm>
              <a:prstGeom prst="rect">
                <a:avLst/>
              </a:prstGeom>
              <a:blipFill rotWithShape="1">
                <a:blip r:embed="rId3"/>
                <a:stretch>
                  <a:fillRect t="-22" r="-522" b="-60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QC_6_AN.49_1#fbcf80da9.bracket?vbadefaultcenterpage=1&amp;parentnodeid=26e12d584&amp;vbapositionanswer=24&amp;vbahtmlprocessed=1"/>
          <p:cNvSpPr/>
          <p:nvPr/>
        </p:nvSpPr>
        <p:spPr>
          <a:xfrm>
            <a:off x="5646420" y="1968088"/>
            <a:ext cx="441325" cy="47860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algn="ctr" latinLnBrk="1">
              <a:lnSpc>
                <a:spcPts val="4200"/>
              </a:lnSpc>
            </a:pPr>
            <a:r>
              <a:rPr lang="en-US" altLang="zh-CN" sz="2400" b="1" i="0" dirty="0">
                <a:solidFill>
                  <a:srgbClr val="FF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D</a:t>
            </a:r>
            <a:endParaRPr lang="en-US" altLang="zh-CN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QC_6_BD.50_1#fbcf80da9.choices?hastextimagelayout=2&amp;vbadefaultcenterpage=1&amp;parentnodeid=26e12d584&amp;vbahtmlprocessed=1"/>
              <p:cNvSpPr/>
              <p:nvPr/>
            </p:nvSpPr>
            <p:spPr>
              <a:xfrm>
                <a:off x="502920" y="2460848"/>
                <a:ext cx="7562088" cy="2206562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/>
              <a:lstStyle/>
              <a:p>
                <a:pPr marL="0" algn="l"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A.曲线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𝑓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在点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−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,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𝑓</m:t>
                        </m:r>
                        <m:d>
                          <m:dPr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dPr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−</m:t>
                            </m:r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e>
                        </m:d>
                      </m:e>
                    </m: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处的切线斜率小于零</a:t>
                </a:r>
                <a:endParaRPr lang="en-US" altLang="zh-CN" sz="2400" dirty="0"/>
              </a:p>
              <a:p>
                <a:pPr marL="0" algn="l"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B.函数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𝑓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在区间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−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,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e>
                    </m: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上单调递增</a:t>
                </a:r>
                <a:endParaRPr lang="en-US" altLang="zh-CN" sz="2400" dirty="0"/>
              </a:p>
              <a:p>
                <a:pPr marL="0" algn="l"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C.函数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𝑓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在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1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处取得极大值</a:t>
                </a:r>
                <a:endParaRPr lang="en-US" altLang="zh-CN" sz="2400" dirty="0"/>
              </a:p>
              <a:p>
                <a:pPr marL="0" algn="l"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D.函数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𝑓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在区间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−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,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</m:e>
                    </m: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内最多有两个零点</a:t>
                </a:r>
                <a:endParaRPr lang="en-US" altLang="zh-CN" sz="2400" dirty="0"/>
              </a:p>
            </p:txBody>
          </p:sp>
        </mc:Choice>
        <mc:Fallback>
          <p:sp>
            <p:nvSpPr>
              <p:cNvPr id="6" name="QC_6_BD.50_1#fbcf80da9.choices?hastextimagelayout=2&amp;vbadefaultcenterpage=1&amp;parentnodeid=26e12d584&amp;vbahtmlprocessed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2460848"/>
                <a:ext cx="7562088" cy="2206562"/>
              </a:xfrm>
              <a:prstGeom prst="rect">
                <a:avLst/>
              </a:prstGeom>
              <a:blipFill rotWithShape="1">
                <a:blip r:embed="rId4"/>
                <a:stretch>
                  <a:fillRect t="-10" r="7" b="-47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_2_BD#bff004d14.fixed?vbadefaultcenterpage=1&amp;parentnodeid=7add027ad&amp;vbahtmlprocessed=1"/>
          <p:cNvSpPr/>
          <p:nvPr/>
        </p:nvSpPr>
        <p:spPr>
          <a:xfrm>
            <a:off x="621792" y="932688"/>
            <a:ext cx="10981944" cy="1152144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 latinLnBrk="1">
              <a:lnSpc>
                <a:spcPct val="100000"/>
              </a:lnSpc>
            </a:pPr>
            <a:r>
              <a:rPr lang="en-US" altLang="zh-CN" sz="4000" b="1" i="0" dirty="0">
                <a:solidFill>
                  <a:srgbClr val="01448D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基础课18</a:t>
            </a:r>
            <a:r>
              <a:rPr lang="en-US" altLang="zh-CN" sz="4000" b="1" i="0" dirty="0">
                <a:solidFill>
                  <a:srgbClr val="01448D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34" charset="-120"/>
              </a:rPr>
              <a:t> </a:t>
            </a:r>
            <a:r>
              <a:rPr lang="en-US" altLang="zh-CN" sz="4000" b="1" i="0" dirty="0">
                <a:solidFill>
                  <a:srgbClr val="01448D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导数与函数的极值、最值</a:t>
            </a:r>
            <a:endParaRPr lang="en-US" altLang="zh-CN" sz="4000" dirty="0"/>
          </a:p>
        </p:txBody>
      </p:sp>
      <p:pic>
        <p:nvPicPr>
          <p:cNvPr id="3" name="C_0#bff004d14?linknodeid=e17457392&amp;catalogrefid=e17457392&amp;parentnodeid=7add027ad&amp;vbahtmlprocessed=1" descr="preencoded.png">
            <a:hlinkClick r:id="rId1" action="ppaction://hlinksldjump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3712" y="2642616"/>
            <a:ext cx="502920" cy="502920"/>
          </a:xfrm>
          <a:prstGeom prst="rect">
            <a:avLst/>
          </a:prstGeom>
        </p:spPr>
      </p:pic>
      <p:sp>
        <p:nvSpPr>
          <p:cNvPr id="4" name="C_0#bff004d14?linknodeid=e17457392&amp;catalogrefid=e17457392&amp;parentnodeid=7add027ad&amp;vbahtmlprocessed=1">
            <a:hlinkClick r:id="rId1" action="ppaction://hlinksldjump"/>
          </p:cNvPr>
          <p:cNvSpPr/>
          <p:nvPr/>
        </p:nvSpPr>
        <p:spPr>
          <a:xfrm>
            <a:off x="5202936" y="2615184"/>
            <a:ext cx="3639312" cy="557784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144145" algn="l" latinLnBrk="1">
              <a:lnSpc>
                <a:spcPct val="100000"/>
              </a:lnSpc>
            </a:pPr>
            <a:r>
              <a:rPr lang="en-US" altLang="zh-CN" sz="3100" b="0" i="0" dirty="0">
                <a:solidFill>
                  <a:srgbClr val="E81B23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基础知识·诊断</a:t>
            </a:r>
            <a:endParaRPr lang="en-US" altLang="zh-CN" sz="3050" dirty="0"/>
          </a:p>
        </p:txBody>
      </p:sp>
      <p:pic>
        <p:nvPicPr>
          <p:cNvPr id="5" name="C_0#bff004d14?linknodeid=477c3ebf4&amp;catalogrefid=477c3ebf4&amp;parentnodeid=7add027ad&amp;vbahtmlprocessed=1" descr="preencoded.png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3712" y="3557016"/>
            <a:ext cx="502920" cy="502920"/>
          </a:xfrm>
          <a:prstGeom prst="rect">
            <a:avLst/>
          </a:prstGeom>
        </p:spPr>
      </p:pic>
      <p:sp>
        <p:nvSpPr>
          <p:cNvPr id="6" name="C_0#bff004d14?linknodeid=477c3ebf4&amp;catalogrefid=477c3ebf4&amp;parentnodeid=7add027ad&amp;vbahtmlprocessed=1">
            <a:hlinkClick r:id="rId3" action="ppaction://hlinksldjump"/>
          </p:cNvPr>
          <p:cNvSpPr/>
          <p:nvPr/>
        </p:nvSpPr>
        <p:spPr>
          <a:xfrm>
            <a:off x="5202936" y="3529584"/>
            <a:ext cx="3639312" cy="557784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144145" algn="l" latinLnBrk="1">
              <a:lnSpc>
                <a:spcPct val="100000"/>
              </a:lnSpc>
            </a:pPr>
            <a:r>
              <a:rPr lang="en-US" altLang="zh-CN" sz="3100" b="0" i="0" dirty="0">
                <a:solidFill>
                  <a:srgbClr val="E81B23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考点聚焦·突破</a:t>
            </a:r>
            <a:endParaRPr lang="en-US" altLang="zh-CN" sz="3050" dirty="0"/>
          </a:p>
        </p:txBody>
      </p:sp>
      <p:pic>
        <p:nvPicPr>
          <p:cNvPr id="7" name="C_0#bff004d14?linknodeid=7413d250d&amp;catalogrefid=7413d250d&amp;parentnodeid=7add027ad&amp;vbahtmlprocessed=1" descr="preencoded.png">
            <a:hlinkClick r:id="rId4" action="ppaction://hlinksldjump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3712" y="4480560"/>
            <a:ext cx="502920" cy="502920"/>
          </a:xfrm>
          <a:prstGeom prst="rect">
            <a:avLst/>
          </a:prstGeom>
        </p:spPr>
      </p:pic>
      <p:sp>
        <p:nvSpPr>
          <p:cNvPr id="8" name="C_0#bff004d14?linknodeid=7413d250d&amp;catalogrefid=7413d250d&amp;parentnodeid=7add027ad&amp;vbahtmlprocessed=1">
            <a:hlinkClick r:id="rId4" action="ppaction://hlinksldjump"/>
          </p:cNvPr>
          <p:cNvSpPr/>
          <p:nvPr/>
        </p:nvSpPr>
        <p:spPr>
          <a:xfrm>
            <a:off x="5202936" y="4453128"/>
            <a:ext cx="3639312" cy="557784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144145" algn="l" latinLnBrk="1">
              <a:lnSpc>
                <a:spcPct val="100000"/>
              </a:lnSpc>
            </a:pPr>
            <a:r>
              <a:rPr lang="en-US" altLang="zh-CN" sz="3100" b="0" i="0" dirty="0">
                <a:solidFill>
                  <a:srgbClr val="E81B23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拓展教材</a:t>
            </a:r>
            <a:r>
              <a:rPr lang="en-US" altLang="zh-CN" sz="3100" b="0" i="0" dirty="0">
                <a:solidFill>
                  <a:srgbClr val="E81B23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34" charset="-120"/>
              </a:rPr>
              <a:t> </a:t>
            </a:r>
            <a:r>
              <a:rPr lang="en-US" altLang="zh-CN" sz="3100" b="0" i="0" dirty="0">
                <a:solidFill>
                  <a:srgbClr val="E81B23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深度学习</a:t>
            </a:r>
            <a:endParaRPr lang="en-US" altLang="zh-CN" sz="3050" dirty="0"/>
          </a:p>
        </p:txBody>
      </p:sp>
    </p:spTree>
  </p:cSld>
  <p:clrMapOvr>
    <a:masterClrMapping/>
  </p:clrMapOvr>
  <p:transition>
    <p:split dir="in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QC_6_AS.51_1#fbcf80da9?vbadefaultcenterpage=1&amp;parentnodeid=26e12d584&amp;vbahtmlprocessed=1&amp;bbb=1&amp;hasbroken=1"/>
              <p:cNvSpPr/>
              <p:nvPr/>
            </p:nvSpPr>
            <p:spPr>
              <a:xfrm>
                <a:off x="502920" y="2195399"/>
                <a:ext cx="11183112" cy="275520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1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解析</a:t>
                </a:r>
                <a:r>
                  <a:rPr lang="en-US" altLang="zh-CN" sz="2400" b="1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根据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𝑓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′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的图象可知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𝑓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′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−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0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，故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𝑓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的图象在点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−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,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𝑓</m:t>
                        </m:r>
                        <m:d>
                          <m:d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d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−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e>
                        </m:d>
                      </m:e>
                    </m: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处的切线</a:t>
                </a:r>
                <a:endParaRPr lang="en-US" altLang="zh-CN" sz="2400" b="0" i="0">
                  <a:solidFill>
                    <a:srgbClr val="FF0000"/>
                  </a:solidFill>
                  <a:latin typeface="Times New Roman" panose="02020603050405020304" pitchFamily="34" charset="0"/>
                  <a:ea typeface="微软雅黑" panose="020B0503020204020204" pitchFamily="34" charset="-122"/>
                  <a:cs typeface="Times New Roman" panose="02020603050405020304" pitchFamily="34" charset="-120"/>
                </a:endParaRPr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斜率等于零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，故A错误；在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−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,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上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𝑓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′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&lt;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0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，故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𝑓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在区间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−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,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e>
                    </m: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上单调递减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，故</a:t>
                </a:r>
                <a:endParaRPr lang="en-US" altLang="zh-CN" sz="2400" b="0" i="0">
                  <a:solidFill>
                    <a:srgbClr val="FF0000"/>
                  </a:solidFill>
                  <a:latin typeface="Times New Roman" panose="02020603050405020304" pitchFamily="34" charset="0"/>
                  <a:ea typeface="微软雅黑" panose="020B0503020204020204" pitchFamily="34" charset="-122"/>
                  <a:cs typeface="Times New Roman" panose="02020603050405020304" pitchFamily="34" charset="-120"/>
                </a:endParaRPr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B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错误；在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1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的左、右两侧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𝑓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′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&lt;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0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，故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1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不是极值点，故C错误;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𝑓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在</a:t>
                </a:r>
                <a:endParaRPr lang="en-US" altLang="zh-CN" sz="2400" b="0" i="0">
                  <a:solidFill>
                    <a:srgbClr val="FF0000"/>
                  </a:solidFill>
                  <a:latin typeface="Times New Roman" panose="02020603050405020304" pitchFamily="34" charset="0"/>
                  <a:ea typeface="微软雅黑" panose="020B0503020204020204" pitchFamily="34" charset="-122"/>
                  <a:cs typeface="Times New Roman" panose="02020603050405020304" pitchFamily="34" charset="-120"/>
                </a:endParaRPr>
              </a:p>
              <a:p>
                <a:pPr latinLnBrk="1">
                  <a:lnSpc>
                    <a:spcPct val="150000"/>
                  </a:lnSpc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−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,−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上单调递增，在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−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,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上单调递减，故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𝑓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在区间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−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,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</m:e>
                    </m: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内最多有两个零点，</a:t>
                </a:r>
                <a:endParaRPr lang="en-US" altLang="zh-CN" sz="2400" b="0" i="0">
                  <a:solidFill>
                    <a:srgbClr val="FF0000"/>
                  </a:solidFill>
                  <a:latin typeface="Times New Roman" panose="02020603050405020304" pitchFamily="34" charset="0"/>
                  <a:ea typeface="微软雅黑" panose="020B0503020204020204" pitchFamily="34" charset="-122"/>
                  <a:cs typeface="Times New Roman" panose="02020603050405020304" pitchFamily="34" charset="-120"/>
                </a:endParaRPr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故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D正确.故选D.</a:t>
                </a:r>
                <a:endParaRPr lang="en-US" altLang="zh-CN" sz="2400" dirty="0"/>
              </a:p>
            </p:txBody>
          </p:sp>
        </mc:Choice>
        <mc:Fallback>
          <p:sp>
            <p:nvSpPr>
              <p:cNvPr id="2" name="QC_6_AS.51_1#fbcf80da9?vbadefaultcenterpage=1&amp;parentnodeid=26e12d584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2195399"/>
                <a:ext cx="11183112" cy="2755202"/>
              </a:xfrm>
              <a:prstGeom prst="rect">
                <a:avLst/>
              </a:prstGeom>
              <a:blipFill rotWithShape="1">
                <a:blip r:embed="rId1"/>
                <a:stretch>
                  <a:fillRect t="-7" r="-3718" b="-38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QO_6_BD.52_1#283264ac8?segpoint=1&amp;vbadefaultcenterpage=1&amp;parentnodeid=26e12d584&amp;vbahtmlprocessed=1"/>
              <p:cNvSpPr/>
              <p:nvPr/>
            </p:nvSpPr>
            <p:spPr>
              <a:xfrm>
                <a:off x="502920" y="2724449"/>
                <a:ext cx="11183112" cy="67037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/>
              <a:lstStyle/>
              <a:p>
                <a:pPr marL="0" algn="l" latinLnBrk="1">
                  <a:lnSpc>
                    <a:spcPct val="150000"/>
                  </a:lnSpc>
                </a:pPr>
                <a:r>
                  <a:rPr lang="en-US" altLang="zh-CN" sz="2400" b="1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2.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（改编）已知函数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𝑓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ln</m:t>
                    </m:r>
                    <m:r>
                      <m:rPr>
                        <m:nor/>
                      </m:rPr>
                      <a:rPr lang="en-US" altLang="zh-CN" sz="2400" b="0" i="0" dirty="0">
                        <a:solidFill>
                          <a:srgbClr val="000000"/>
                        </a:solidFill>
                        <a:latin typeface="Times New Roman" panose="02020603050405020304" pitchFamily="34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 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𝑎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𝑎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𝑎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∈</m:t>
                        </m:r>
                        <m:r>
                          <a:rPr lang="en-US" altLang="zh-CN" sz="2400" b="1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𝐑</m:t>
                        </m:r>
                      </m:e>
                    </m: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</p:txBody>
          </p:sp>
        </mc:Choice>
        <mc:Fallback>
          <p:sp>
            <p:nvSpPr>
              <p:cNvPr id="2" name="QO_6_BD.52_1#283264ac8?segpoint=1&amp;vbadefaultcenterpage=1&amp;parentnodeid=26e12d584&amp;vbahtmlprocessed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2724449"/>
                <a:ext cx="11183112" cy="670370"/>
              </a:xfrm>
              <a:prstGeom prst="rect">
                <a:avLst/>
              </a:prstGeom>
              <a:blipFill rotWithShape="1">
                <a:blip r:embed="rId1"/>
                <a:stretch>
                  <a:fillRect t="-45" r="1" b="-1760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QO_6_BD.52_2#283264ac8?segpoint=1&amp;vbadefaultcenterpage=1&amp;parentnodeid=26e12d584&amp;vbahtmlprocessed=1"/>
              <p:cNvSpPr/>
              <p:nvPr/>
            </p:nvSpPr>
            <p:spPr>
              <a:xfrm>
                <a:off x="502920" y="3398565"/>
                <a:ext cx="11183112" cy="49003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/>
              <a:lstStyle/>
              <a:p>
                <a:pPr marL="0" algn="l"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（1）当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𝑎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0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时，求函数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𝑓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的极值；</a:t>
                </a:r>
                <a:endParaRPr lang="en-US" altLang="zh-CN" sz="2400" dirty="0"/>
              </a:p>
            </p:txBody>
          </p:sp>
        </mc:Choice>
        <mc:Fallback>
          <p:sp>
            <p:nvSpPr>
              <p:cNvPr id="3" name="QO_6_BD.52_2#283264ac8?segpoint=1&amp;vbadefaultcenterpage=1&amp;parentnodeid=26e12d584&amp;vbahtmlprocessed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3398565"/>
                <a:ext cx="11183112" cy="490030"/>
              </a:xfrm>
              <a:prstGeom prst="rect">
                <a:avLst/>
              </a:prstGeom>
              <a:blipFill rotWithShape="1">
                <a:blip r:embed="rId2"/>
                <a:stretch>
                  <a:fillRect t="-9" r="1" b="-119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QO_6_BD.52_3#283264ac8?segpoint=1&amp;vbadefaultcenterpage=1&amp;parentnodeid=26e12d584&amp;vbahtmlprocessed=1"/>
              <p:cNvSpPr/>
              <p:nvPr/>
            </p:nvSpPr>
            <p:spPr>
              <a:xfrm>
                <a:off x="502920" y="3931520"/>
                <a:ext cx="11183112" cy="49003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/>
              <a:lstStyle/>
              <a:p>
                <a:pPr marL="0" algn="l"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（2）若在其定义域内有两个不同的极值点，求实数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𝑎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的取值范围.</a:t>
                </a:r>
                <a:endParaRPr lang="en-US" altLang="zh-CN" sz="2400" dirty="0"/>
              </a:p>
            </p:txBody>
          </p:sp>
        </mc:Choice>
        <mc:Fallback>
          <p:sp>
            <p:nvSpPr>
              <p:cNvPr id="4" name="QO_6_BD.52_3#283264ac8?segpoint=1&amp;vbadefaultcenterpage=1&amp;parentnodeid=26e12d584&amp;vbahtmlprocessed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3931520"/>
                <a:ext cx="11183112" cy="490030"/>
              </a:xfrm>
              <a:prstGeom prst="rect">
                <a:avLst/>
              </a:prstGeom>
              <a:blipFill rotWithShape="1">
                <a:blip r:embed="rId3"/>
                <a:stretch>
                  <a:fillRect t="-48" r="1" b="-119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QO_6_AS.53_1#283264ac8?vbadefaultcenterpage=1&amp;parentnodeid=26e12d584&amp;vbahtmlprocessed=1&amp;bbb=1&amp;hasbroken=1"/>
              <p:cNvSpPr/>
              <p:nvPr/>
            </p:nvSpPr>
            <p:spPr>
              <a:xfrm>
                <a:off x="502920" y="1026173"/>
                <a:ext cx="11183112" cy="4979353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1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解析</a:t>
                </a:r>
                <a:r>
                  <a:rPr lang="en-US" altLang="zh-CN" sz="2400" b="1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（1）当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𝑎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0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时，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𝑓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ln</m:t>
                    </m:r>
                    <m:r>
                      <m:rPr>
                        <m:nor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Times New Roman" panose="02020603050405020304" pitchFamily="34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 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&gt;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0</m:t>
                        </m: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，则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𝑓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′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ln</m:t>
                    </m:r>
                    <m:r>
                      <m:rPr>
                        <m:nor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Times New Roman" panose="02020603050405020304" pitchFamily="34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 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endParaRPr lang="en-US" altLang="zh-CN" sz="2400" dirty="0"/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宋体" panose="02010600030101010101" pitchFamily="2" charset="-122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令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𝑓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′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0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，解得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1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宋体" panose="02010600030101010101" pitchFamily="2" charset="-122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当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∈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0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,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时，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𝑓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′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&lt;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0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，此时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𝑓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单调递减；</a:t>
                </a:r>
                <a:endParaRPr lang="en-US" altLang="zh-CN" sz="2400" dirty="0"/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宋体" panose="02010600030101010101" pitchFamily="2" charset="-122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当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∈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,+∞</m:t>
                        </m: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时，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𝑓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′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&gt;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0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，此时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𝑓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单调递增.</a:t>
                </a:r>
                <a:endParaRPr lang="en-US" altLang="zh-CN" sz="2400" dirty="0"/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宋体" panose="02010600030101010101" pitchFamily="2" charset="-122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故函数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𝑓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在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1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处取得极小值，极小值为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𝑓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ln</m:t>
                    </m:r>
                    <m:r>
                      <m:rPr>
                        <m:nor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Times New Roman" panose="02020603050405020304" pitchFamily="34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 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1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1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=−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1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2）由题意知，函数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𝑓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的定义域为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0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,+∞</m:t>
                        </m: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𝑓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′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ln</m:t>
                    </m:r>
                    <m:r>
                      <m:rPr>
                        <m:nor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Times New Roman" panose="02020603050405020304" pitchFamily="34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 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𝑎𝑥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endParaRPr lang="en-US" altLang="zh-CN" sz="2400" dirty="0"/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宋体" panose="02010600030101010101" pitchFamily="2" charset="-122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则方程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𝑓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′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0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在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0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,+∞</m:t>
                        </m:r>
                      </m:e>
                    </m: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上有两个不同的根，</a:t>
                </a:r>
                <a:endParaRPr lang="en-US" altLang="zh-CN" sz="2400" dirty="0"/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宋体" panose="02010600030101010101" pitchFamily="2" charset="-122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即方程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ln</m:t>
                    </m:r>
                    <m:r>
                      <m:rPr>
                        <m:nor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Times New Roman" panose="02020603050405020304" pitchFamily="34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 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𝑎𝑥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0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在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0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,+∞</m:t>
                        </m:r>
                      </m:e>
                    </m: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上有两个不同的根，</a:t>
                </a:r>
                <a:endParaRPr lang="en-US" altLang="zh-CN" sz="2400" dirty="0"/>
              </a:p>
              <a:p>
                <a:pPr latinLnBrk="1">
                  <a:lnSpc>
                    <a:spcPct val="11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宋体" panose="02010600030101010101" pitchFamily="2" charset="-122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即方程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𝑎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ln</m:t>
                        </m:r>
                        <m:r>
                          <m:rPr>
                            <m:nor/>
                          </m:rP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Times New Roman" panose="02020603050405020304" pitchFamily="34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 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den>
                    </m:f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在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0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,+∞</m:t>
                        </m:r>
                      </m:e>
                    </m: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上有两个不同的根，</a:t>
                </a:r>
                <a:endParaRPr lang="en-US" altLang="zh-CN" sz="2400" dirty="0"/>
              </a:p>
              <a:p>
                <a:pPr latinLnBrk="1">
                  <a:lnSpc>
                    <a:spcPct val="110000"/>
                  </a:lnSpc>
                </a:pPr>
                <a:endParaRPr lang="en-US" altLang="zh-CN" sz="2400" dirty="0"/>
              </a:p>
            </p:txBody>
          </p:sp>
        </mc:Choice>
        <mc:Fallback>
          <p:sp>
            <p:nvSpPr>
              <p:cNvPr id="2" name="QO_6_AS.53_1#283264ac8?vbadefaultcenterpage=1&amp;parentnodeid=26e12d584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1026173"/>
                <a:ext cx="11183112" cy="4979353"/>
              </a:xfrm>
              <a:prstGeom prst="rect">
                <a:avLst/>
              </a:prstGeom>
              <a:blipFill rotWithShape="1">
                <a:blip r:embed="rId1"/>
                <a:stretch>
                  <a:fillRect r="1" b="-90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QO_6_AS.53_1#283264ac8?vbadefaultcenterpage=1&amp;parentnodeid=26e12d584&amp;vbahtmlprocessed=1&amp;bbb=1&amp;hasbroken=1"/>
              <p:cNvSpPr/>
              <p:nvPr/>
            </p:nvSpPr>
            <p:spPr>
              <a:xfrm>
                <a:off x="502920" y="1376344"/>
                <a:ext cx="11183112" cy="431711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1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宋体" panose="02010600030101010101" pitchFamily="2" charset="-122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令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𝑔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ln</m:t>
                        </m:r>
                        <m:r>
                          <m:rPr>
                            <m:nor/>
                          </m:rP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Times New Roman" panose="02020603050405020304" pitchFamily="34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 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den>
                    </m:f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∈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0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,+∞</m:t>
                        </m: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，则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𝑔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′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ln</m:t>
                        </m:r>
                        <m:r>
                          <m:rPr>
                            <m:nor/>
                          </m:rP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Times New Roman" panose="02020603050405020304" pitchFamily="34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 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num>
                      <m:den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endParaRPr lang="en-US" altLang="zh-CN" sz="2400" dirty="0"/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宋体" panose="02010600030101010101" pitchFamily="2" charset="-122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则当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0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&lt;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&lt;</m:t>
                    </m:r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e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时，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𝑔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′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&gt;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0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，当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&gt;</m:t>
                    </m:r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e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时，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𝑔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′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&lt;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0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endParaRPr lang="en-US" altLang="zh-CN" sz="2400" dirty="0"/>
              </a:p>
              <a:p>
                <a:pPr latinLnBrk="1">
                  <a:lnSpc>
                    <a:spcPct val="11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宋体" panose="02010600030101010101" pitchFamily="2" charset="-122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则函数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𝑔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ln</m:t>
                        </m:r>
                        <m:r>
                          <m:rPr>
                            <m:nor/>
                          </m:rP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Times New Roman" panose="02020603050405020304" pitchFamily="34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 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den>
                    </m:f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在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0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e</m:t>
                        </m: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上单调递增，在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e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,+∞</m:t>
                        </m:r>
                      </m:e>
                    </m: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上单调递减，</a:t>
                </a:r>
                <a:endParaRPr lang="en-US" altLang="zh-CN" sz="2400" dirty="0"/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宋体" panose="02010600030101010101" pitchFamily="2" charset="-122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所以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𝑔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d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</m:e>
                        </m:d>
                      </m:e>
                      <m:sub>
                        <m:r>
                          <m:rPr>
                            <m:sty m:val="p"/>
                          </m:rP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max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𝑔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e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e</m:t>
                        </m:r>
                      </m:den>
                    </m:f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endParaRPr lang="en-US" altLang="zh-CN" sz="2400" dirty="0"/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宋体" panose="02010600030101010101" pitchFamily="2" charset="-122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因为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𝑔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0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，当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&gt;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1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时，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𝑔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&gt;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0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，当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0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&lt;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&lt;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1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时，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𝑔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&lt;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0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，当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→+∞</m:t>
                        </m:r>
                      </m:e>
                    </m: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endParaRPr lang="en-US" altLang="zh-CN" sz="2400" b="0" i="0">
                  <a:solidFill>
                    <a:srgbClr val="FF0000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34" charset="-120"/>
                </a:endParaRPr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时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𝑔</m:t>
                        </m:r>
                        <m:d>
                          <m:d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d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</m:e>
                        </m:d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→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0</m:t>
                        </m:r>
                      </m:e>
                    </m: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endParaRPr lang="en-US" altLang="zh-CN" sz="2400" dirty="0"/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宋体" panose="02010600030101010101" pitchFamily="2" charset="-122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所以实数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𝑎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的取值范围为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(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0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e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)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</p:txBody>
          </p:sp>
        </mc:Choice>
        <mc:Fallback>
          <p:sp>
            <p:nvSpPr>
              <p:cNvPr id="2" name="QO_6_AS.53_1#283264ac8?vbadefaultcenterpage=1&amp;parentnodeid=26e12d584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1376344"/>
                <a:ext cx="11183112" cy="4317111"/>
              </a:xfrm>
              <a:prstGeom prst="rect">
                <a:avLst/>
              </a:prstGeom>
              <a:blipFill rotWithShape="1">
                <a:blip r:embed="rId1"/>
                <a:stretch>
                  <a:fillRect t="-7" r="1" b="-39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_4_BD#2e4002662?vbadefaultcenterpage=1&amp;parentnodeid=477c3ebf4&amp;vbahtmlprocessed=1"/>
          <p:cNvSpPr/>
          <p:nvPr/>
        </p:nvSpPr>
        <p:spPr>
          <a:xfrm>
            <a:off x="502920" y="756000"/>
            <a:ext cx="11183112" cy="99568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 latinLnBrk="1">
              <a:lnSpc>
                <a:spcPct val="150000"/>
              </a:lnSpc>
            </a:pPr>
            <a:r>
              <a:rPr lang="en-US" altLang="zh-CN" sz="2800" b="1" i="0" dirty="0">
                <a:solidFill>
                  <a:srgbClr val="6E87BD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考点二</a:t>
            </a:r>
            <a:r>
              <a:rPr lang="en-US" altLang="zh-CN" sz="2800" b="1" i="0" dirty="0">
                <a:solidFill>
                  <a:srgbClr val="6E87BD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34" charset="-120"/>
              </a:rPr>
              <a:t> </a:t>
            </a:r>
            <a:r>
              <a:rPr lang="en-US" altLang="zh-CN" sz="2800" b="1" i="0" dirty="0">
                <a:solidFill>
                  <a:srgbClr val="6E87BD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利用导数研究函数的最值［师生共研］</a:t>
            </a:r>
            <a:endParaRPr lang="en-US" altLang="zh-CN" sz="28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QC_5_BD.54_1#6a8bb8cda?vbadefaultcenterpage=1&amp;parentnodeid=2e4002662&amp;vbahtmlprocessed=1"/>
              <p:cNvSpPr/>
              <p:nvPr/>
            </p:nvSpPr>
            <p:spPr>
              <a:xfrm>
                <a:off x="502920" y="1374476"/>
                <a:ext cx="11183112" cy="48602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/>
              <a:lstStyle/>
              <a:p>
                <a:pPr marL="0" algn="l" latinLnBrk="1">
                  <a:lnSpc>
                    <a:spcPct val="150000"/>
                  </a:lnSpc>
                </a:pPr>
                <a:r>
                  <a:rPr lang="en-US" altLang="zh-CN" sz="2400" b="1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典例4</a:t>
                </a:r>
                <a:r>
                  <a:rPr lang="en-US" altLang="zh-CN" sz="2400" b="1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函数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+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e>
                    </m:d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e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+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∈[−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3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,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4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]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的最大值为(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1" i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   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)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</p:txBody>
          </p:sp>
        </mc:Choice>
        <mc:Fallback>
          <p:sp>
            <p:nvSpPr>
              <p:cNvPr id="3" name="QC_5_BD.54_1#6a8bb8cda?vbadefaultcenterpage=1&amp;parentnodeid=2e4002662&amp;vbahtmlprocessed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1374476"/>
                <a:ext cx="11183112" cy="486029"/>
              </a:xfrm>
              <a:prstGeom prst="rect">
                <a:avLst/>
              </a:prstGeom>
              <a:blipFill rotWithShape="1">
                <a:blip r:embed="rId1"/>
                <a:stretch>
                  <a:fillRect t="-69" r="1" b="-167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QC_5_AN.55_1#6a8bb8cda.bracket?vbadefaultcenterpage=1&amp;parentnodeid=2e4002662&amp;vbapositionanswer=25&amp;vbahtmlprocessed=1"/>
          <p:cNvSpPr/>
          <p:nvPr/>
        </p:nvSpPr>
        <p:spPr>
          <a:xfrm>
            <a:off x="7400671" y="1374476"/>
            <a:ext cx="423863" cy="47860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algn="ctr" latinLnBrk="1">
              <a:lnSpc>
                <a:spcPts val="4200"/>
              </a:lnSpc>
            </a:pPr>
            <a:r>
              <a:rPr lang="en-US" altLang="zh-CN" sz="2400" b="1" i="0" dirty="0">
                <a:solidFill>
                  <a:srgbClr val="FF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B</a:t>
            </a:r>
            <a:endParaRPr lang="en-US" altLang="zh-CN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QC_5_BD.56_1#6a8bb8cda.choices?vbadefaultcenterpage=1&amp;parentnodeid=2e4002662&amp;vbahtmlprocessed=1"/>
              <p:cNvSpPr/>
              <p:nvPr/>
            </p:nvSpPr>
            <p:spPr>
              <a:xfrm>
                <a:off x="502920" y="1901603"/>
                <a:ext cx="11183112" cy="484696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/>
              <a:lstStyle/>
              <a:p>
                <a:pPr latinLnBrk="1">
                  <a:lnSpc>
                    <a:spcPct val="150000"/>
                  </a:lnSpc>
                  <a:tabLst>
                    <a:tab pos="2931795" algn="l"/>
                    <a:tab pos="5673725" algn="l"/>
                    <a:tab pos="8415655" algn="l"/>
                  </a:tabLst>
                </a:pP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A.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2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e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−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sz="2400" b="0" i="0" spc="-1030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	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B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5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e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5</m:t>
                        </m:r>
                      </m:sup>
                    </m:sSup>
                  </m:oMath>
                </a14:m>
                <a:r>
                  <a:rPr lang="en-US" altLang="zh-CN" sz="2400" b="0" i="0" spc="-1030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	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C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4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e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5</m:t>
                        </m:r>
                      </m:sup>
                    </m:sSup>
                  </m:oMath>
                </a14:m>
                <a:r>
                  <a:rPr lang="en-US" altLang="zh-CN" sz="2400" b="0" i="0" spc="-1030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	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D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e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−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endParaRPr lang="en-US" altLang="zh-CN" sz="2400" dirty="0"/>
              </a:p>
            </p:txBody>
          </p:sp>
        </mc:Choice>
        <mc:Fallback>
          <p:sp>
            <p:nvSpPr>
              <p:cNvPr id="5" name="QC_5_BD.56_1#6a8bb8cda.choices?vbadefaultcenterpage=1&amp;parentnodeid=2e4002662&amp;vbahtmlprocessed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1901603"/>
                <a:ext cx="11183112" cy="484696"/>
              </a:xfrm>
              <a:prstGeom prst="rect">
                <a:avLst/>
              </a:prstGeom>
              <a:blipFill rotWithShape="1">
                <a:blip r:embed="rId2"/>
                <a:stretch>
                  <a:fillRect t="-85" r="1" b="-205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QC_5_AS.57_1#6a8bb8cda?vbadefaultcenterpage=1&amp;parentnodeid=2e4002662&amp;vbahtmlprocessed=1&amp;bbb=1&amp;hasbroken=1"/>
              <p:cNvSpPr/>
              <p:nvPr/>
            </p:nvSpPr>
            <p:spPr>
              <a:xfrm>
                <a:off x="502920" y="2397348"/>
                <a:ext cx="11183112" cy="324339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1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解析</a:t>
                </a:r>
                <a:r>
                  <a:rPr lang="en-US" altLang="zh-CN" sz="2400" b="1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由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𝑓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+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e>
                    </m:d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e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+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endParaRPr lang="en-US" altLang="zh-CN" sz="2400" dirty="0"/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宋体" panose="02010600030101010101" pitchFamily="2" charset="-122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得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′=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e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+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+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e>
                    </m:d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e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+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+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e>
                    </m:d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e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+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endParaRPr lang="en-US" altLang="zh-CN" sz="2400" dirty="0"/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宋体" panose="02010600030101010101" pitchFamily="2" charset="-122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当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3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≤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&lt;−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2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时，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′&lt;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0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，当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2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&lt;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≤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4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时，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′&gt;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0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endParaRPr lang="en-US" altLang="zh-CN" sz="2400" dirty="0"/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宋体" panose="02010600030101010101" pitchFamily="2" charset="-122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所以函数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+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e>
                    </m:d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e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+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在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[−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3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,−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2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)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上单调递减，在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(−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2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,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4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]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上单调递增，</a:t>
                </a:r>
                <a:endParaRPr lang="en-US" altLang="zh-CN" sz="2400" dirty="0"/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宋体" panose="02010600030101010101" pitchFamily="2" charset="-122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因为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𝑓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−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=−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2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e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−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&lt;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𝑓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4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5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e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5</m:t>
                        </m:r>
                      </m:sup>
                    </m:sSup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，所以函数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+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e>
                    </m:d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e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+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∈[−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3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,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4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]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的最大值</a:t>
                </a:r>
                <a:endParaRPr lang="en-US" altLang="zh-CN" sz="2400" b="0" i="0">
                  <a:solidFill>
                    <a:srgbClr val="FF0000"/>
                  </a:solidFill>
                  <a:latin typeface="Times New Roman" panose="02020603050405020304" pitchFamily="34" charset="0"/>
                  <a:ea typeface="微软雅黑" panose="020B0503020204020204" pitchFamily="34" charset="-122"/>
                  <a:cs typeface="Times New Roman" panose="02020603050405020304" pitchFamily="34" charset="-120"/>
                </a:endParaRPr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为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5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e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5</m:t>
                        </m:r>
                      </m:sup>
                    </m:sSup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.故选B.</a:t>
                </a:r>
                <a:endParaRPr lang="en-US" altLang="zh-CN" sz="2400" dirty="0"/>
              </a:p>
            </p:txBody>
          </p:sp>
        </mc:Choice>
        <mc:Fallback>
          <p:sp>
            <p:nvSpPr>
              <p:cNvPr id="6" name="QC_5_AS.57_1#6a8bb8cda?vbadefaultcenterpage=1&amp;parentnodeid=2e4002662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2397348"/>
                <a:ext cx="11183112" cy="3243390"/>
              </a:xfrm>
              <a:prstGeom prst="rect">
                <a:avLst/>
              </a:prstGeom>
              <a:blipFill rotWithShape="1">
                <a:blip r:embed="rId3"/>
                <a:stretch>
                  <a:fillRect t="-7" r="1" b="-54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 build="p"/>
      <p:bldP spid="6" grpId="0" animBg="1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QB_5_BD.58_1#86e00910d?vbadefaultcenterpage=1&amp;parentnodeid=2e4002662&amp;vbahtmlprocessed=1&amp;bbb=1&amp;hasbroken=1"/>
              <p:cNvSpPr/>
              <p:nvPr/>
            </p:nvSpPr>
            <p:spPr>
              <a:xfrm>
                <a:off x="502920" y="2964352"/>
                <a:ext cx="11183112" cy="1217295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1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变式设问</a:t>
                </a:r>
                <a:r>
                  <a:rPr lang="en-US" altLang="zh-CN" sz="2400" b="1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已知函数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𝑓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𝑎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</m:t>
                    </m:r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sin</m:t>
                    </m:r>
                    <m:r>
                      <m:rPr>
                        <m:nor/>
                      </m:rPr>
                      <a:rPr lang="en-US" altLang="zh-CN" sz="2400" b="0" i="0" dirty="0">
                        <a:solidFill>
                          <a:srgbClr val="000000"/>
                        </a:solidFill>
                        <a:latin typeface="Times New Roman" panose="02020603050405020304" pitchFamily="34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 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，若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𝑓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在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(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0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π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)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上有最小值，则实数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𝑎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的取值</a:t>
                </a:r>
                <a:endParaRPr lang="en-US" altLang="zh-CN" sz="2400" b="0" i="0">
                  <a:solidFill>
                    <a:srgbClr val="000000"/>
                  </a:solidFill>
                  <a:latin typeface="Times New Roman" panose="02020603050405020304" pitchFamily="34" charset="0"/>
                  <a:ea typeface="微软雅黑" panose="020B0503020204020204" pitchFamily="34" charset="-122"/>
                  <a:cs typeface="Times New Roman" panose="02020603050405020304" pitchFamily="34" charset="-120"/>
                </a:endParaRPr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范围是</a:t>
                </a:r>
                <a:r>
                  <a:rPr lang="en-US" altLang="zh-CN" sz="2400" i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________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</p:txBody>
          </p:sp>
        </mc:Choice>
        <mc:Fallback>
          <p:sp>
            <p:nvSpPr>
              <p:cNvPr id="2" name="QB_5_BD.58_1#86e00910d?vbadefaultcenterpage=1&amp;parentnodeid=2e4002662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2964352"/>
                <a:ext cx="11183112" cy="1217295"/>
              </a:xfrm>
              <a:prstGeom prst="rect">
                <a:avLst/>
              </a:prstGeom>
              <a:blipFill rotWithShape="1">
                <a:blip r:embed="rId1"/>
                <a:stretch>
                  <a:fillRect t="-14" r="1" b="-984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QB_5_AN.59_1#86e00910d.blank?vbadefaultcenterpage=1&amp;parentnodeid=2e4002662&amp;vbapositionanswer=26&amp;vbahtmlprocessed=1&amp;rh=27"/>
              <p:cNvSpPr/>
              <p:nvPr/>
            </p:nvSpPr>
            <p:spPr>
              <a:xfrm>
                <a:off x="1442720" y="3771055"/>
                <a:ext cx="1175322" cy="34290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marL="0" algn="ctr" latinLnBrk="1">
                  <a:lnSpc>
                    <a:spcPts val="3000"/>
                  </a:lnSpc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0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,+∞</m:t>
                        </m:r>
                      </m:e>
                    </m: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endParaRPr lang="en-US" altLang="zh-CN" sz="100" dirty="0"/>
              </a:p>
            </p:txBody>
          </p:sp>
        </mc:Choice>
        <mc:Fallback>
          <p:sp>
            <p:nvSpPr>
              <p:cNvPr id="3" name="QB_5_AN.59_1#86e00910d.blank?vbadefaultcenterpage=1&amp;parentnodeid=2e4002662&amp;vbapositionanswer=26&amp;vbahtmlprocessed=1&amp;rh=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2720" y="3771055"/>
                <a:ext cx="1175322" cy="342900"/>
              </a:xfrm>
              <a:prstGeom prst="rect">
                <a:avLst/>
              </a:prstGeom>
              <a:blipFill rotWithShape="1">
                <a:blip r:embed="rId2"/>
                <a:stretch>
                  <a:fillRect t="-124" r="49" b="-1098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QB_5_AS.60_1#86e00910d?vbadefaultcenterpage=1&amp;parentnodeid=2e4002662&amp;vbahtmlprocessed=1&amp;bbb=1&amp;hasbroken=1"/>
              <p:cNvSpPr/>
              <p:nvPr/>
            </p:nvSpPr>
            <p:spPr>
              <a:xfrm>
                <a:off x="502920" y="2164443"/>
                <a:ext cx="11183112" cy="2791714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1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解析</a:t>
                </a:r>
                <a:r>
                  <a:rPr lang="en-US" altLang="zh-CN" sz="2400" b="1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𝑓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′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𝑎𝑥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</m:t>
                    </m:r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cos</m:t>
                    </m:r>
                    <m:r>
                      <m:rPr>
                        <m:nor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Times New Roman" panose="02020603050405020304" pitchFamily="34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 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  <a:p>
                <a:pPr latinLnBrk="1">
                  <a:lnSpc>
                    <a:spcPct val="11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宋体" panose="02010600030101010101" pitchFamily="2" charset="-122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若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𝑎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≤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0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，则当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∈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0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,</m:t>
                        </m:r>
                        <m:f>
                          <m:f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π</m:t>
                            </m:r>
                          </m:num>
                          <m:den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den>
                        </m:f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时，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𝑓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′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&lt;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0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，则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𝑓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在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0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,</m:t>
                        </m:r>
                        <m:f>
                          <m:f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π</m:t>
                            </m:r>
                          </m:num>
                          <m:den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den>
                        </m:f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上单调递减，此时函数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𝑓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endParaRPr lang="en-US" altLang="zh-CN" sz="100" b="0" i="0" kern="0" spc="-99900">
                  <a:solidFill>
                    <a:srgbClr val="FFFFFF"/>
                  </a:solidFill>
                  <a:latin typeface="Times New Roman" panose="02020603050405020304" pitchFamily="34" charset="0"/>
                  <a:ea typeface="微软雅黑" panose="020B0503020204020204" pitchFamily="34" charset="-122"/>
                  <a:cs typeface="Times New Roman" panose="02020603050405020304" pitchFamily="34" charset="-120"/>
                </a:endParaRPr>
              </a:p>
              <a:p>
                <a:pPr algn="l" latinLnBrk="1">
                  <a:lnSpc>
                    <a:spcPct val="11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在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0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,</m:t>
                        </m:r>
                        <m:f>
                          <m:f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π</m:t>
                            </m:r>
                          </m:num>
                          <m:den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den>
                        </m:f>
                      </m:e>
                    </m: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上没有最小值，不符合题意;</a:t>
                </a:r>
                <a:endParaRPr lang="en-US" altLang="zh-CN" sz="2400" dirty="0"/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宋体" panose="02010600030101010101" pitchFamily="2" charset="-122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若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𝑎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&gt;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0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，令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𝑓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′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0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，即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𝑎𝑥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</m:t>
                    </m:r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cos</m:t>
                    </m:r>
                    <m:r>
                      <m:rPr>
                        <m:nor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Times New Roman" panose="02020603050405020304" pitchFamily="34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 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0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，转化为求直线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𝑎𝑥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与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cos</m:t>
                    </m:r>
                    <m:r>
                      <m:rPr>
                        <m:nor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Times New Roman" panose="02020603050405020304" pitchFamily="34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 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图象的</a:t>
                </a:r>
                <a:endParaRPr lang="en-US" altLang="zh-CN" sz="2400" b="0" i="0">
                  <a:solidFill>
                    <a:srgbClr val="FF0000"/>
                  </a:solidFill>
                  <a:latin typeface="Times New Roman" panose="02020603050405020304" pitchFamily="34" charset="0"/>
                  <a:ea typeface="微软雅黑" panose="020B0503020204020204" pitchFamily="34" charset="-122"/>
                  <a:cs typeface="Times New Roman" panose="02020603050405020304" pitchFamily="34" charset="-120"/>
                </a:endParaRPr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交点的横坐标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endParaRPr lang="en-US" altLang="zh-CN" sz="2400" dirty="0"/>
              </a:p>
            </p:txBody>
          </p:sp>
        </mc:Choice>
        <mc:Fallback>
          <p:sp>
            <p:nvSpPr>
              <p:cNvPr id="2" name="QB_5_AS.60_1#86e00910d?vbadefaultcenterpage=1&amp;parentnodeid=2e4002662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2164443"/>
                <a:ext cx="11183112" cy="2791714"/>
              </a:xfrm>
              <a:prstGeom prst="rect">
                <a:avLst/>
              </a:prstGeom>
              <a:blipFill rotWithShape="1">
                <a:blip r:embed="rId1"/>
                <a:stretch>
                  <a:fillRect t="-13" r="1" b="-16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QB_5_AS.60_2#86e00910d?vbadefaultcenterpage=1&amp;parentnodeid=2e4002662&amp;vbahtmlprocessed=1" descr="preencoded.png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754880" y="756000"/>
            <a:ext cx="2679192" cy="2176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QB_5_AS.60_3#86e00910d?vbadefaultcenterpage=1&amp;parentnodeid=2e4002662&amp;vbahtmlprocessed=1"/>
              <p:cNvSpPr/>
              <p:nvPr/>
            </p:nvSpPr>
            <p:spPr>
              <a:xfrm>
                <a:off x="502920" y="3060288"/>
                <a:ext cx="11183112" cy="338963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画出函数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𝑎𝑥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与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cos</m:t>
                    </m:r>
                    <m:r>
                      <m:rPr>
                        <m:nor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Times New Roman" panose="02020603050405020304" pitchFamily="34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 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的大致图象，如图所示，</a:t>
                </a:r>
                <a:endParaRPr lang="en-US" altLang="zh-CN" sz="2400" dirty="0"/>
              </a:p>
              <a:p>
                <a:pPr algn="l" latinLnBrk="1">
                  <a:lnSpc>
                    <a:spcPct val="110000"/>
                  </a:lnSpc>
                </a:pPr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存在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0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∈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0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,</m:t>
                        </m:r>
                        <m:f>
                          <m:f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π</m:t>
                            </m:r>
                          </m:num>
                          <m:den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den>
                        </m:f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，使得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𝑓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′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0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endParaRPr lang="en-US" altLang="zh-CN" sz="2400" dirty="0"/>
              </a:p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当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∈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0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时，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𝑓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′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&lt;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0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𝑓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单调递减，</a:t>
                </a:r>
                <a:endParaRPr lang="en-US" altLang="zh-CN" sz="2400" dirty="0"/>
              </a:p>
              <a:p>
                <a:pPr algn="l" latinLnBrk="1">
                  <a:lnSpc>
                    <a:spcPct val="110000"/>
                  </a:lnSpc>
                </a:pPr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当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∈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,</m:t>
                        </m:r>
                        <m:f>
                          <m:f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π</m:t>
                            </m:r>
                          </m:num>
                          <m:den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den>
                        </m:f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时，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𝑓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′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&gt;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0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𝑓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单调递增，</a:t>
                </a:r>
                <a:endParaRPr lang="en-US" altLang="zh-CN" sz="2400" dirty="0"/>
              </a:p>
              <a:p>
                <a:pPr algn="l" latinLnBrk="1">
                  <a:lnSpc>
                    <a:spcPct val="110000"/>
                  </a:lnSpc>
                </a:pPr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此时函数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𝑓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在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0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,</m:t>
                        </m:r>
                        <m:f>
                          <m:f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π</m:t>
                            </m:r>
                          </m:num>
                          <m:den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den>
                        </m:f>
                      </m:e>
                    </m: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上有最小值，符合题意.</a:t>
                </a:r>
                <a:endParaRPr lang="en-US" altLang="zh-CN" sz="2400" dirty="0"/>
              </a:p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综上，实数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𝑎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的取值范围是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0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,+∞</m:t>
                        </m:r>
                      </m:e>
                    </m: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</p:txBody>
          </p:sp>
        </mc:Choice>
        <mc:Fallback>
          <p:sp>
            <p:nvSpPr>
              <p:cNvPr id="3" name="QB_5_AS.60_3#86e00910d?vbadefaultcenterpage=1&amp;parentnodeid=2e4002662&amp;vbahtmlprocessed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3060288"/>
                <a:ext cx="11183112" cy="3389630"/>
              </a:xfrm>
              <a:prstGeom prst="rect">
                <a:avLst/>
              </a:prstGeom>
              <a:blipFill rotWithShape="1">
                <a:blip r:embed="rId2"/>
                <a:stretch>
                  <a:fillRect t="-7" r="1" b="-12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_5_BD#f16c38542?vbadefaultcenterpage=1&amp;parentnodeid=2e4002662&amp;vbahtmlprocessed=1" descr="preencoded.png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480560" y="1674191"/>
            <a:ext cx="3236976" cy="393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P_5_BD#f16c38542?vbadefaultcenterpage=1&amp;parentnodeid=2e4002662&amp;vbahtmlprocessed=1&amp;bbb=1&amp;hasbroken=1"/>
              <p:cNvSpPr/>
              <p:nvPr/>
            </p:nvSpPr>
            <p:spPr>
              <a:xfrm>
                <a:off x="502920" y="2200479"/>
                <a:ext cx="11183112" cy="323323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ctr" latinLnBrk="1">
                  <a:lnSpc>
                    <a:spcPct val="150000"/>
                  </a:lnSpc>
                </a:pPr>
                <a:r>
                  <a:rPr lang="en-US" altLang="zh-CN" sz="2400" b="1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求函数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𝑓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CN" sz="2400" b="1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在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[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𝑎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,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𝑏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]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1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上的最值的方法</a:t>
                </a:r>
                <a:endParaRPr lang="en-US" altLang="zh-CN" sz="2400" dirty="0"/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1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1. </a:t>
                </a: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若函数在区间</a:t>
                </a:r>
                <a14:m>
                  <m:oMath xmlns:m="http://schemas.openxmlformats.org/officeDocument/2006/math">
                    <m:r>
                      <a:rPr lang="en-US" altLang="zh-CN" sz="2400" b="0" i="0" spc="-5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[</m:t>
                    </m:r>
                    <m:r>
                      <a:rPr lang="en-US" altLang="zh-CN" sz="2400" b="0" i="0" spc="-5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𝑎</m:t>
                    </m:r>
                    <m:r>
                      <a:rPr lang="en-US" altLang="zh-CN" sz="2400" b="0" i="0" spc="-5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,</m:t>
                    </m:r>
                    <m:r>
                      <a:rPr lang="en-US" altLang="zh-CN" sz="2400" b="0" i="0" spc="-5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𝑏</m:t>
                    </m:r>
                    <m:r>
                      <a:rPr lang="en-US" altLang="zh-CN" sz="2400" b="0" i="0" spc="-5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]</m:t>
                    </m:r>
                  </m:oMath>
                </a14:m>
                <a:r>
                  <a:rPr lang="en-US" altLang="zh-CN" sz="2400" b="0" i="0" spc="-5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上单调递增或递减，则</a:t>
                </a:r>
                <a14:m>
                  <m:oMath xmlns:m="http://schemas.openxmlformats.org/officeDocument/2006/math">
                    <m:r>
                      <a:rPr lang="en-US" altLang="zh-CN" sz="2400" b="0" i="0" spc="-5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𝑓</m:t>
                    </m:r>
                    <m:d>
                      <m:dPr>
                        <m:ctrlPr>
                          <a:rPr lang="en-US" altLang="zh-CN" sz="2400" b="0" i="1" spc="-5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spc="-5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altLang="zh-CN" sz="2400" b="0" i="0" spc="-5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与</a:t>
                </a:r>
                <a14:m>
                  <m:oMath xmlns:m="http://schemas.openxmlformats.org/officeDocument/2006/math">
                    <m:r>
                      <a:rPr lang="en-US" altLang="zh-CN" sz="2400" b="0" i="0" spc="-5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𝑓</m:t>
                    </m:r>
                    <m:d>
                      <m:dPr>
                        <m:ctrlPr>
                          <a:rPr lang="en-US" altLang="zh-CN" sz="2400" b="0" i="1" spc="-5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spc="-5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𝑏</m:t>
                        </m:r>
                      </m:e>
                    </m: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spc="-5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一个为最大值，一个为最小值；</a:t>
                </a:r>
                <a:endParaRPr lang="en-US" altLang="zh-CN" sz="2400" spc="-50" dirty="0"/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1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2. </a:t>
                </a: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若函数在区间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[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𝑎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,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𝑏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]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内有极值，则要先求出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[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𝑎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,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𝑏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]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上的极值，再与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𝑓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𝑓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𝑏</m:t>
                        </m:r>
                      </m:e>
                    </m: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比较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endParaRPr lang="en-US" altLang="zh-CN" sz="2400" b="0" i="0" dirty="0">
                  <a:solidFill>
                    <a:srgbClr val="000000"/>
                  </a:solidFill>
                  <a:latin typeface="Times New Roman" panose="02020603050405020304" pitchFamily="34" charset="0"/>
                  <a:ea typeface="微软雅黑" panose="020B0503020204020204" pitchFamily="34" charset="-122"/>
                  <a:cs typeface="Times New Roman" panose="02020603050405020304" pitchFamily="34" charset="-120"/>
                </a:endParaRPr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   </a:t>
                </a: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最大的是最大值，最小的是最小值，可列表完成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；</a:t>
                </a:r>
                <a:endParaRPr lang="en-US" altLang="zh-CN" sz="2400" dirty="0"/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1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3.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若函数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𝑓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在区间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𝑎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,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𝑏</m:t>
                        </m:r>
                      </m:e>
                    </m: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上有唯一极值点，则这个极值点就是最大（或最小）值点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endParaRPr lang="en-US" altLang="zh-CN" sz="2400" b="0" i="0" dirty="0">
                  <a:solidFill>
                    <a:srgbClr val="000000"/>
                  </a:solidFill>
                  <a:latin typeface="Times New Roman" panose="02020603050405020304" pitchFamily="34" charset="0"/>
                  <a:ea typeface="微软雅黑" panose="020B0503020204020204" pitchFamily="34" charset="-122"/>
                  <a:cs typeface="Times New Roman" panose="02020603050405020304" pitchFamily="34" charset="-120"/>
                </a:endParaRPr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   </a:t>
                </a: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此结论在导数的实际应用中经常用到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</p:txBody>
          </p:sp>
        </mc:Choice>
        <mc:Fallback>
          <p:sp>
            <p:nvSpPr>
              <p:cNvPr id="3" name="P_5_BD#f16c38542?vbadefaultcenterpage=1&amp;parentnodeid=2e4002662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2200479"/>
                <a:ext cx="11183112" cy="3233230"/>
              </a:xfrm>
              <a:prstGeom prst="rect">
                <a:avLst/>
              </a:prstGeom>
              <a:blipFill rotWithShape="1">
                <a:blip r:embed="rId2"/>
                <a:stretch>
                  <a:fillRect t="-6" r="-2333" b="-180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_5_BD#b3580f34e?vbadefaultcenterpage=1&amp;parentnodeid=2e4002662&amp;vbahtmlprocessed=1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13048" y="756000"/>
            <a:ext cx="4562856" cy="53035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QM_6_BD.61_1#023ca5df0?vbadefaultcenterpage=1&amp;parentnodeid=b3580f34e&amp;vbahtmlprocessed=1"/>
              <p:cNvSpPr/>
              <p:nvPr/>
            </p:nvSpPr>
            <p:spPr>
              <a:xfrm>
                <a:off x="502920" y="1419448"/>
                <a:ext cx="11183112" cy="48602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已知函数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Cambria Math" panose="02040503050406030204" pitchFamily="18" charset="0"/>
                      </a:rPr>
                      <m:t>𝑎</m:t>
                    </m:r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Cambria Math" panose="02040503050406030204" pitchFamily="18" charset="0"/>
                      </a:rPr>
                      <m:t>ln</m:t>
                    </m:r>
                    <m:r>
                      <m:rPr>
                        <m:nor/>
                      </m:rP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 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Cambria Math" panose="02040503050406030204" pitchFamily="18" charset="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∈</m:t>
                        </m:r>
                        <m:r>
                          <a:rPr lang="en-US" altLang="zh-CN" sz="2400" b="1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𝐑</m:t>
                        </m:r>
                      </m:e>
                    </m: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.</a:t>
                </a:r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3" name="QM_6_BD.61_1#023ca5df0?vbadefaultcenterpage=1&amp;parentnodeid=b3580f34e&amp;vbahtmlprocessed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1419448"/>
                <a:ext cx="11183112" cy="486029"/>
              </a:xfrm>
              <a:prstGeom prst="rect">
                <a:avLst/>
              </a:prstGeom>
              <a:blipFill rotWithShape="1">
                <a:blip r:embed="rId2"/>
                <a:stretch>
                  <a:fillRect t="-46" r="1" b="-1754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QO_7_BD.62_1#3eace091f?vbadefaultcenterpage=1&amp;parentnodeid=023ca5df0&amp;vbahtmlprocessed=1"/>
              <p:cNvSpPr/>
              <p:nvPr/>
            </p:nvSpPr>
            <p:spPr>
              <a:xfrm>
                <a:off x="502920" y="1952403"/>
                <a:ext cx="11183112" cy="49003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/>
              <a:lstStyle/>
              <a:p>
                <a:pPr marL="0" algn="l" latinLnBrk="1">
                  <a:lnSpc>
                    <a:spcPct val="150000"/>
                  </a:lnSpc>
                </a:pPr>
                <a:r>
                  <a:rPr lang="en-US" altLang="zh-CN" sz="240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（1）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若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𝑎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1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，求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𝑓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在区间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[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1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,</m:t>
                    </m:r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e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]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上的最大值；</a:t>
                </a:r>
                <a:endParaRPr lang="en-US" altLang="zh-CN" sz="2400" dirty="0"/>
              </a:p>
            </p:txBody>
          </p:sp>
        </mc:Choice>
        <mc:Fallback>
          <p:sp>
            <p:nvSpPr>
              <p:cNvPr id="4" name="QO_7_BD.62_1#3eace091f?vbadefaultcenterpage=1&amp;parentnodeid=023ca5df0&amp;vbahtmlprocessed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1952403"/>
                <a:ext cx="11183112" cy="490030"/>
              </a:xfrm>
              <a:prstGeom prst="rect">
                <a:avLst/>
              </a:prstGeom>
              <a:blipFill rotWithShape="1">
                <a:blip r:embed="rId3"/>
                <a:stretch>
                  <a:fillRect t="-84" r="1" b="-118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QO_7_AS.63_1#3eace091f?vbadefaultcenterpage=1&amp;parentnodeid=023ca5df0&amp;vbahtmlprocessed=1"/>
              <p:cNvSpPr/>
              <p:nvPr/>
            </p:nvSpPr>
            <p:spPr>
              <a:xfrm>
                <a:off x="502920" y="2448148"/>
                <a:ext cx="11183112" cy="1634236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/>
              <a:lstStyle/>
              <a:p>
                <a:pPr algn="l" latinLnBrk="1">
                  <a:lnSpc>
                    <a:spcPct val="110000"/>
                  </a:lnSpc>
                </a:pPr>
                <a:r>
                  <a:rPr lang="en-US" altLang="zh-CN" sz="2400" b="1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解析</a:t>
                </a:r>
                <a:r>
                  <a:rPr lang="en-US" altLang="zh-CN" sz="2400" b="1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因为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𝑎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1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，所以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𝑓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ln</m:t>
                    </m:r>
                    <m:r>
                      <m:rPr>
                        <m:nor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Times New Roman" panose="02020603050405020304" pitchFamily="34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 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3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，则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𝑓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′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d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−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</m:t>
                            </m:r>
                          </m:e>
                        </m:d>
                        <m:d>
                          <m:d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d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−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</m:t>
                            </m:r>
                          </m:e>
                        </m:d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den>
                    </m:f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endParaRPr lang="en-US" altLang="zh-CN" sz="2400" dirty="0"/>
              </a:p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因为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∈[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1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,</m:t>
                    </m:r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e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]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，所以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𝑓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′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0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，则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𝑓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在区间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[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1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,</m:t>
                    </m:r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e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]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上单调递增，</a:t>
                </a:r>
                <a:endParaRPr lang="en-US" altLang="zh-CN" sz="2400" dirty="0"/>
              </a:p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故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𝑓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d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</m:e>
                        </m:d>
                      </m:e>
                      <m:sub>
                        <m:r>
                          <m:rPr>
                            <m:sty m:val="p"/>
                          </m:rP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max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𝑓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e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e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3</m:t>
                    </m:r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e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1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</p:txBody>
          </p:sp>
        </mc:Choice>
        <mc:Fallback>
          <p:sp>
            <p:nvSpPr>
              <p:cNvPr id="5" name="QO_7_AS.63_1#3eace091f?vbadefaultcenterpage=1&amp;parentnodeid=023ca5df0&amp;vbahtmlprocessed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2448148"/>
                <a:ext cx="11183112" cy="1634236"/>
              </a:xfrm>
              <a:prstGeom prst="rect">
                <a:avLst/>
              </a:prstGeom>
              <a:blipFill rotWithShape="1">
                <a:blip r:embed="rId4"/>
                <a:stretch>
                  <a:fillRect t="-14" r="1" b="-482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P_3_BD#dd8412b1c?colgroup=4,5,13,5,5&amp;vbadefaultcenterpage=1&amp;parentnodeid=bff004d14&amp;vbahtmlprocessed=1&amp;bbb=1&amp;hasbroken=1"/>
              <p:cNvGraphicFramePr>
                <a:graphicFrameLocks noGrp="1"/>
              </p:cNvGraphicFramePr>
              <p:nvPr/>
            </p:nvGraphicFramePr>
            <p:xfrm>
              <a:off x="502920" y="1972196"/>
              <a:ext cx="11146536" cy="3328416"/>
            </p:xfrm>
            <a:graphic>
              <a:graphicData uri="http://schemas.openxmlformats.org/drawingml/2006/table">
                <a:tbl>
                  <a:tblPr/>
                  <a:tblGrid>
                    <a:gridCol w="1545336"/>
                    <a:gridCol w="1783080"/>
                    <a:gridCol w="4251960"/>
                    <a:gridCol w="1783080"/>
                    <a:gridCol w="1783080"/>
                  </a:tblGrid>
                  <a:tr h="435356"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考点考向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课标要求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真题印证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考频热度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核心素养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1855407">
                    <a:tc>
                      <a:txBody>
                        <a:bodyPr/>
                        <a:lstStyle/>
                        <a:p>
                          <a:pPr marL="0" indent="0"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导数与函</a:t>
                          </a:r>
                          <a:endParaRPr lang="en-US" altLang="zh-CN" sz="2400" b="0" i="0">
                            <a:solidFill>
                              <a:srgbClr val="000000"/>
                            </a:solidFill>
                            <a:latin typeface="Times New Roman" panose="02020603050405020304" pitchFamily="34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endParaRPr>
                        </a:p>
                        <a:p>
                          <a:pPr marL="0" indent="0"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数的极</a:t>
                          </a:r>
                          <a:endParaRPr lang="en-US" altLang="zh-CN" sz="2400" b="0" i="0">
                            <a:solidFill>
                              <a:srgbClr val="000000"/>
                            </a:solidFill>
                            <a:latin typeface="Times New Roman" panose="02020603050405020304" pitchFamily="34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endParaRPr>
                        </a:p>
                        <a:p>
                          <a:pPr marL="0" lvl="0" indent="0"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值</a:t>
                          </a: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、最值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掌握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2023年新高考Ⅰ卷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T</m:t>
                              </m:r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11</m:t>
                              </m:r>
                            </m:oMath>
                          </a14:m>
                          <a:r>
                            <a:rPr lang="en-US" altLang="zh-CN" sz="100" b="0" i="0" kern="0" spc="-99900" dirty="0">
                              <a:solidFill>
                                <a:srgbClr val="FFFFFF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 </a:t>
                          </a:r>
                          <a:endParaRPr lang="en-US" altLang="zh-CN" sz="1200" dirty="0"/>
                        </a:p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2023年新高考Ⅱ卷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T</m:t>
                              </m:r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11</m:t>
                              </m:r>
                            </m:oMath>
                          </a14:m>
                          <a:r>
                            <a:rPr lang="en-US" altLang="zh-CN" sz="100" b="0" i="0" kern="0" spc="-99900" dirty="0">
                              <a:solidFill>
                                <a:srgbClr val="FFFFFF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 </a:t>
                          </a:r>
                          <a:endParaRPr lang="en-US" altLang="zh-CN" sz="1200" dirty="0"/>
                        </a:p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2022年全国甲卷（理）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T</m:t>
                              </m:r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6</m:t>
                              </m:r>
                            </m:oMath>
                          </a14:m>
                          <a:r>
                            <a:rPr lang="en-US" altLang="zh-CN" sz="100" b="0" i="0" kern="0" spc="-99900" dirty="0">
                              <a:solidFill>
                                <a:srgbClr val="FFFFFF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 </a:t>
                          </a:r>
                          <a:endParaRPr lang="en-US" altLang="zh-CN" sz="1200" dirty="0"/>
                        </a:p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2022年全国乙卷（文）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T</m:t>
                              </m:r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11</m:t>
                              </m:r>
                            </m:oMath>
                          </a14:m>
                          <a:r>
                            <a:rPr lang="en-US" altLang="zh-CN" sz="100" b="0" i="0" kern="0" spc="-99900" dirty="0">
                              <a:solidFill>
                                <a:srgbClr val="FFFFFF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 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★★★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数学运算</a:t>
                          </a:r>
                          <a:endParaRPr lang="en-US" altLang="zh-CN" sz="1200" dirty="0"/>
                        </a:p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直观想象</a:t>
                          </a:r>
                          <a:endParaRPr lang="en-US" altLang="zh-CN" sz="1200" dirty="0"/>
                        </a:p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逻辑推理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910844">
                    <a:tc>
                      <a:txBody>
                        <a:bodyPr/>
                        <a:lstStyle/>
                        <a:p>
                          <a:pPr marL="0" indent="0"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命题分析</a:t>
                          </a:r>
                          <a:endParaRPr lang="en-US" altLang="zh-CN" sz="2400" b="0" i="0">
                            <a:solidFill>
                              <a:srgbClr val="000000"/>
                            </a:solidFill>
                            <a:latin typeface="Times New Roman" panose="02020603050405020304" pitchFamily="34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endParaRPr>
                        </a:p>
                        <a:p>
                          <a:pPr marL="0" lvl="0" indent="0"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预测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4">
                      <a:txBody>
                        <a:bodyPr/>
                        <a:lstStyle/>
                        <a:p>
                          <a:pPr marL="0" indent="0" algn="l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从近几年高考的情况来看，</a:t>
                          </a: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导数与函数的极值与最值是高考常考内容，</a:t>
                          </a:r>
                          <a:endParaRPr lang="en-US" altLang="zh-CN" sz="2400" b="0" i="0">
                            <a:solidFill>
                              <a:srgbClr val="000000"/>
                            </a:solidFill>
                            <a:latin typeface="Times New Roman" panose="02020603050405020304" pitchFamily="34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endParaRPr>
                        </a:p>
                        <a:p>
                          <a:pPr marL="0" lvl="0" indent="0" algn="l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试题难度中等及以上</a:t>
                          </a: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.预计2025年高考命题情况变化不大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cPr/>
                    </a:tc>
                    <a:tc hMerge="1">
                      <a:tcPr/>
                    </a:tc>
                    <a:tc hMerge="1"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P_3_BD#dd8412b1c?colgroup=4,5,13,5,5&amp;vbadefaultcenterpage=1&amp;parentnodeid=bff004d14&amp;vbahtmlprocessed=1&amp;bbb=1&amp;hasbroken=1"/>
              <p:cNvGraphicFramePr>
                <a:graphicFrameLocks noGrp="1"/>
              </p:cNvGraphicFramePr>
              <p:nvPr/>
            </p:nvGraphicFramePr>
            <p:xfrm>
              <a:off x="502920" y="1972196"/>
              <a:ext cx="11146536" cy="3328416"/>
            </p:xfrm>
            <a:graphic>
              <a:graphicData uri="http://schemas.openxmlformats.org/drawingml/2006/table">
                <a:tbl>
                  <a:tblPr/>
                  <a:tblGrid>
                    <a:gridCol w="1545336"/>
                    <a:gridCol w="1783080"/>
                    <a:gridCol w="4251960"/>
                    <a:gridCol w="1783080"/>
                    <a:gridCol w="1783080"/>
                  </a:tblGrid>
                  <a:tr h="435356"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考点考向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课标要求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真题印证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考频热度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核心素养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1899920">
                    <a:tc>
                      <a:txBody>
                        <a:bodyPr/>
                        <a:lstStyle/>
                        <a:p>
                          <a:pPr marL="0" indent="0"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导数与函</a:t>
                          </a:r>
                          <a:endParaRPr lang="en-US" altLang="zh-CN" sz="2400" b="0" i="0">
                            <a:solidFill>
                              <a:srgbClr val="000000"/>
                            </a:solidFill>
                            <a:latin typeface="Times New Roman" panose="02020603050405020304" pitchFamily="34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endParaRPr>
                        </a:p>
                        <a:p>
                          <a:pPr marL="0" indent="0"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数的极</a:t>
                          </a:r>
                          <a:endParaRPr lang="en-US" altLang="zh-CN" sz="2400" b="0" i="0">
                            <a:solidFill>
                              <a:srgbClr val="000000"/>
                            </a:solidFill>
                            <a:latin typeface="Times New Roman" panose="02020603050405020304" pitchFamily="34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endParaRPr>
                        </a:p>
                        <a:p>
                          <a:pPr marL="0" lvl="0" indent="0"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值</a:t>
                          </a: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、最值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掌握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★★★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数学运算</a:t>
                          </a:r>
                          <a:endParaRPr lang="en-US" altLang="zh-CN" sz="1200" dirty="0"/>
                        </a:p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直观想象</a:t>
                          </a:r>
                          <a:endParaRPr lang="en-US" altLang="zh-CN" sz="1200" dirty="0"/>
                        </a:p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逻辑推理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910844">
                    <a:tc>
                      <a:txBody>
                        <a:bodyPr/>
                        <a:lstStyle/>
                        <a:p>
                          <a:pPr marL="0" indent="0"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命题分析</a:t>
                          </a:r>
                          <a:endParaRPr lang="en-US" altLang="zh-CN" sz="2400" b="0" i="0">
                            <a:solidFill>
                              <a:srgbClr val="000000"/>
                            </a:solidFill>
                            <a:latin typeface="Times New Roman" panose="02020603050405020304" pitchFamily="34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endParaRPr>
                        </a:p>
                        <a:p>
                          <a:pPr marL="0" lvl="0" indent="0"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预测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4">
                      <a:txBody>
                        <a:bodyPr/>
                        <a:lstStyle/>
                        <a:p>
                          <a:pPr marL="0" indent="0" algn="l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从近几年高考的情况来看，</a:t>
                          </a: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导数与函数的极值与最值是高考常考内容，</a:t>
                          </a:r>
                          <a:endParaRPr lang="en-US" altLang="zh-CN" sz="2400" b="0" i="0">
                            <a:solidFill>
                              <a:srgbClr val="000000"/>
                            </a:solidFill>
                            <a:latin typeface="Times New Roman" panose="02020603050405020304" pitchFamily="34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endParaRPr>
                        </a:p>
                        <a:p>
                          <a:pPr marL="0" lvl="0" indent="0" algn="l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试题难度中等及以上</a:t>
                          </a: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.预计2025年高考命题情况变化不大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cPr/>
                    </a:tc>
                    <a:tc hMerge="1">
                      <a:tcPr/>
                    </a:tc>
                    <a:tc hMerge="1">
                      <a:tcPr/>
                    </a:tc>
                  </a:tr>
                </a:tbl>
              </a:graphicData>
            </a:graphic>
          </p:graphicFrame>
        </mc:Fallback>
      </mc:AlternateContent>
    </p:spTree>
  </p:cSld>
  <p:clrMapOvr>
    <a:masterClrMapping/>
  </p:clrMapOvr>
  <p:transition>
    <p:split dir="in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QO_7_BD.64_1#9026ed28c?vbadefaultcenterpage=1&amp;parentnodeid=023ca5df0&amp;vbahtmlprocessed=1"/>
              <p:cNvSpPr/>
              <p:nvPr/>
            </p:nvSpPr>
            <p:spPr>
              <a:xfrm>
                <a:off x="502920" y="756000"/>
                <a:ext cx="11183112" cy="443421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/>
              <a:lstStyle/>
              <a:p>
                <a:pPr marL="0" algn="l" latinLnBrk="1">
                  <a:lnSpc>
                    <a:spcPct val="133000"/>
                  </a:lnSpc>
                </a:pPr>
                <a:r>
                  <a:rPr lang="en-US" altLang="zh-CN" sz="240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（2）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求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𝑓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在区间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[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1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,</m:t>
                    </m:r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e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]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上的最小值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𝑔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</p:txBody>
          </p:sp>
        </mc:Choice>
        <mc:Fallback>
          <p:sp>
            <p:nvSpPr>
              <p:cNvPr id="2" name="QO_7_BD.64_1#9026ed28c?vbadefaultcenterpage=1&amp;parentnodeid=023ca5df0&amp;vbahtmlprocessed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756000"/>
                <a:ext cx="11183112" cy="443421"/>
              </a:xfrm>
              <a:prstGeom prst="rect">
                <a:avLst/>
              </a:prstGeom>
              <a:blipFill rotWithShape="1">
                <a:blip r:embed="rId1"/>
                <a:stretch>
                  <a:fillRect t="-79" r="1" b="-96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QO_7_AS.65_1#9026ed28c?vbadefaultcenterpage=1&amp;parentnodeid=023ca5df0&amp;vbahtmlprocessed=1&amp;bbb=1&amp;hasbroken=1"/>
              <p:cNvSpPr/>
              <p:nvPr/>
            </p:nvSpPr>
            <p:spPr>
              <a:xfrm>
                <a:off x="502920" y="1201008"/>
                <a:ext cx="11183112" cy="5063236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/>
                <a:r>
                  <a:rPr lang="en-US" altLang="zh-CN" sz="2400" b="1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解析</a:t>
                </a:r>
                <a:r>
                  <a:rPr lang="en-US" altLang="zh-CN" sz="2400" b="1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𝑓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的定义域为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0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,+∞</m:t>
                        </m: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𝑓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′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d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−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𝑎</m:t>
                            </m:r>
                          </m:e>
                        </m:d>
                        <m:d>
                          <m:d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d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−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</m:t>
                            </m:r>
                          </m:e>
                        </m:d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den>
                    </m:f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  <a:p>
                <a:pPr latinLnBrk="1">
                  <a:lnSpc>
                    <a:spcPct val="133000"/>
                  </a:lnSpc>
                </a:pPr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当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𝑎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≤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1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，即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𝑎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≤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2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时，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𝑓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在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[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1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,</m:t>
                    </m:r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e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]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上单调递增，则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𝑔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𝑎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𝑓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=−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𝑎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1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；</a:t>
                </a:r>
                <a:endParaRPr lang="en-US" altLang="zh-CN" sz="2400" dirty="0"/>
              </a:p>
              <a:p>
                <a:pPr latinLnBrk="1">
                  <a:lnSpc>
                    <a:spcPct val="133000"/>
                  </a:lnSpc>
                </a:pPr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当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1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&lt;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𝑎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&lt;</m:t>
                    </m:r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e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，即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2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&lt;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𝑎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&lt;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2</m:t>
                    </m:r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e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时，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𝑓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在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[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1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,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𝑎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)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上单调递减，在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(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𝑎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,</m:t>
                    </m:r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e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]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 err="1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上单调递增，则</a:t>
                </a:r>
                <a:endParaRPr lang="en-US" altLang="zh-CN" sz="2400" b="0" i="0" dirty="0">
                  <a:solidFill>
                    <a:srgbClr val="FF0000"/>
                  </a:solidFill>
                  <a:latin typeface="Times New Roman" panose="02020603050405020304" pitchFamily="34" charset="0"/>
                  <a:ea typeface="微软雅黑" panose="020B0503020204020204" pitchFamily="34" charset="-122"/>
                  <a:cs typeface="Times New Roman" panose="02020603050405020304" pitchFamily="34" charset="-120"/>
                </a:endParaRPr>
              </a:p>
              <a:p>
                <a:pPr latinLnBrk="1">
                  <a:lnSpc>
                    <a:spcPct val="133000"/>
                  </a:lnSpc>
                </a:pP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𝑔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𝑎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𝑓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fPr>
                          <m:num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𝑎</m:t>
                            </m:r>
                          </m:num>
                          <m:den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𝑎</m:t>
                    </m:r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ln</m:t>
                    </m:r>
                    <m:r>
                      <m:rPr>
                        <m:nor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Times New Roman" panose="02020603050405020304" pitchFamily="34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 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𝑎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4</m:t>
                        </m:r>
                      </m:den>
                    </m:f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𝑎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𝑎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；</a:t>
                </a:r>
                <a:endParaRPr lang="en-US" altLang="zh-CN" sz="2400" dirty="0"/>
              </a:p>
              <a:p>
                <a:pPr latinLnBrk="1">
                  <a:lnSpc>
                    <a:spcPct val="133000"/>
                  </a:lnSpc>
                </a:pPr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当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𝑎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≥</m:t>
                    </m:r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e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，即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𝑎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2</m:t>
                    </m:r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e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时，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𝑓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在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[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1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,</m:t>
                    </m:r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e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]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 err="1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上单调递减，则</a:t>
                </a:r>
                <a:endParaRPr lang="en-US" altLang="zh-CN" sz="2400" b="0" i="0" dirty="0">
                  <a:solidFill>
                    <a:srgbClr val="FF0000"/>
                  </a:solidFill>
                  <a:latin typeface="Times New Roman" panose="02020603050405020304" pitchFamily="34" charset="0"/>
                  <a:ea typeface="微软雅黑" panose="020B0503020204020204" pitchFamily="34" charset="-122"/>
                  <a:cs typeface="Times New Roman" panose="02020603050405020304" pitchFamily="34" charset="-120"/>
                </a:endParaRPr>
              </a:p>
              <a:p>
                <a:pPr latinLnBrk="1">
                  <a:lnSpc>
                    <a:spcPct val="133000"/>
                  </a:lnSpc>
                </a:pP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𝑔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𝑎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𝑓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e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e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𝑎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e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2</m:t>
                    </m:r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e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  <a:p>
                <a:pPr latinLnBrk="1"/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 err="1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综上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𝑔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𝑎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eqArr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&amp;−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𝑎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−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,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𝑎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≤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,</m:t>
                            </m:r>
                          </m:e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&amp;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𝑎</m:t>
                            </m:r>
                            <m:r>
                              <m:rPr>
                                <m:sty m:val="p"/>
                              </m:rP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ln</m:t>
                            </m:r>
                            <m:r>
                              <m:rPr>
                                <m:nor/>
                              </m:rP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Times New Roman" panose="02020603050405020304" pitchFamily="34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 </m:t>
                            </m:r>
                            <m:f>
                              <m:f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𝑎</m:t>
                                </m:r>
                              </m:num>
                              <m:den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4</m:t>
                                </m:r>
                              </m:den>
                            </m:f>
                            <m:sSup>
                              <m:sSup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−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𝑎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,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&lt;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𝑎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&lt;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  <m:r>
                              <m:rPr>
                                <m:sty m:val="p"/>
                              </m:rP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e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,</m:t>
                            </m:r>
                          </m:e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&amp;</m:t>
                            </m:r>
                            <m:d>
                              <m:d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1</m:t>
                                </m:r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−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e</m:t>
                                </m:r>
                              </m:e>
                            </m:d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𝑎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e</m:t>
                                </m:r>
                              </m:e>
                              <m:sup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−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  <m:r>
                              <m:rPr>
                                <m:sty m:val="p"/>
                              </m:rP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e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,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𝑎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≥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  <m:r>
                              <m:rPr>
                                <m:sty m:val="p"/>
                              </m:rP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e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.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endParaRPr lang="en-US" altLang="zh-CN" sz="2400" dirty="0"/>
              </a:p>
            </p:txBody>
          </p:sp>
        </mc:Choice>
        <mc:Fallback>
          <p:sp>
            <p:nvSpPr>
              <p:cNvPr id="3" name="QO_7_AS.65_1#9026ed28c?vbadefaultcenterpage=1&amp;parentnodeid=023ca5df0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1201008"/>
                <a:ext cx="11183112" cy="5063236"/>
              </a:xfrm>
              <a:prstGeom prst="rect">
                <a:avLst/>
              </a:prstGeom>
              <a:blipFill rotWithShape="1">
                <a:blip r:embed="rId2"/>
                <a:stretch>
                  <a:fillRect t="-4" r="1" b="-13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_3_BD#7413d250d.fixed?vbadefaultcenterpage=1&amp;parentnodeid=bff004d14&amp;vbahtmlprocessed=1"/>
          <p:cNvSpPr/>
          <p:nvPr/>
        </p:nvSpPr>
        <p:spPr>
          <a:xfrm>
            <a:off x="283464" y="2779776"/>
            <a:ext cx="11594592" cy="722376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 latinLnBrk="1">
              <a:lnSpc>
                <a:spcPct val="100000"/>
              </a:lnSpc>
            </a:pPr>
            <a:r>
              <a:rPr lang="en-US" altLang="zh-CN" sz="4400" b="1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拓展教材</a:t>
            </a:r>
            <a:r>
              <a:rPr lang="en-US" altLang="zh-CN" sz="4400" b="1" i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34" charset="-120"/>
              </a:rPr>
              <a:t> </a:t>
            </a:r>
            <a:r>
              <a:rPr lang="en-US" altLang="zh-CN" sz="4400" b="1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深度学习</a:t>
            </a:r>
            <a:endParaRPr lang="en-US" altLang="zh-CN" sz="4400" dirty="0"/>
          </a:p>
        </p:txBody>
      </p:sp>
      <p:pic>
        <p:nvPicPr>
          <p:cNvPr id="3" name="C_3#7413d250d.fixed?vbadefaultcenterpage=1&amp;parentnodeid=bff004d14&amp;vbahtmlprocessed=1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61872" y="3575304"/>
            <a:ext cx="9756648" cy="82296"/>
          </a:xfrm>
          <a:prstGeom prst="rect">
            <a:avLst/>
          </a:prstGeom>
        </p:spPr>
      </p:pic>
    </p:spTree>
  </p:cSld>
  <p:clrMapOvr>
    <a:masterClrMapping/>
  </p:clrMapOvr>
  <p:transition>
    <p:split dir="in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_4_BD#8069e1302?vbadefaultcenterpage=1&amp;parentnodeid=7413d250d&amp;vbahtmlprocessed=1&amp;bbb=1&amp;hasbroken=1"/>
          <p:cNvSpPr/>
          <p:nvPr/>
        </p:nvSpPr>
        <p:spPr>
          <a:xfrm>
            <a:off x="502920" y="2498675"/>
            <a:ext cx="11183112" cy="213595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algn="ctr" latinLnBrk="1">
              <a:lnSpc>
                <a:spcPct val="150000"/>
              </a:lnSpc>
            </a:pPr>
            <a:r>
              <a:rPr lang="en-US" altLang="zh-CN" sz="2400" b="1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泰勒公式及其推广</a:t>
            </a:r>
            <a:endParaRPr lang="en-US" altLang="zh-CN" sz="2400" dirty="0"/>
          </a:p>
          <a:p>
            <a:pPr latinLnBrk="1">
              <a:lnSpc>
                <a:spcPct val="150000"/>
              </a:lnSpc>
            </a:pPr>
            <a:r>
              <a:rPr lang="en-US" altLang="zh-CN" sz="2400" b="0" i="0">
                <a:solidFill>
                  <a:srgbClr val="00000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Times New Roman" panose="02020603050405020304" pitchFamily="34" charset="-120"/>
              </a:rPr>
              <a:t>    </a:t>
            </a:r>
            <a:r>
              <a:rPr lang="en-US" altLang="zh-CN" sz="2400" b="0" i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泰勒公式是一种将函数展开为幂级数的方法，它将一些复杂的函数近似地表示</a:t>
            </a:r>
            <a:endParaRPr lang="en-US" altLang="zh-CN" sz="2400" b="0" i="0">
              <a:solidFill>
                <a:srgbClr val="000000"/>
              </a:solidFill>
              <a:latin typeface="Times New Roman" panose="02020603050405020304" pitchFamily="34" charset="0"/>
              <a:ea typeface="微软雅黑" panose="020B0503020204020204" pitchFamily="34" charset="-122"/>
              <a:cs typeface="Times New Roman" panose="02020603050405020304" pitchFamily="34" charset="-120"/>
            </a:endParaRPr>
          </a:p>
          <a:p>
            <a:pPr latinLnBrk="1">
              <a:lnSpc>
                <a:spcPct val="150000"/>
              </a:lnSpc>
            </a:pPr>
            <a:r>
              <a:rPr lang="en-US" altLang="zh-CN" sz="2400" b="0" i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为简单的多项式函数</a:t>
            </a:r>
            <a:r>
              <a:rPr lang="en-US" altLang="zh-CN" sz="2400" b="0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.泰勒公式这种化繁为简的功能</a:t>
            </a:r>
            <a:r>
              <a:rPr lang="en-US" altLang="zh-CN" sz="2400" b="0" i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，使得它成为分析和研究许多数</a:t>
            </a:r>
            <a:endParaRPr lang="en-US" altLang="zh-CN" sz="2400" b="0" i="0">
              <a:solidFill>
                <a:srgbClr val="000000"/>
              </a:solidFill>
              <a:latin typeface="Times New Roman" panose="02020603050405020304" pitchFamily="34" charset="0"/>
              <a:ea typeface="微软雅黑" panose="020B0503020204020204" pitchFamily="34" charset="-122"/>
              <a:cs typeface="Times New Roman" panose="02020603050405020304" pitchFamily="34" charset="-120"/>
            </a:endParaRPr>
          </a:p>
          <a:p>
            <a:pPr latinLnBrk="1">
              <a:lnSpc>
                <a:spcPct val="150000"/>
              </a:lnSpc>
            </a:pPr>
            <a:r>
              <a:rPr lang="en-US" altLang="zh-CN" sz="2400" b="0" i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学问题的有力工具</a:t>
            </a:r>
            <a:r>
              <a:rPr lang="en-US" altLang="zh-CN" sz="2400" b="0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.</a:t>
            </a:r>
            <a:endParaRPr lang="en-US" altLang="zh-CN" sz="2400" dirty="0"/>
          </a:p>
        </p:txBody>
      </p:sp>
    </p:spTree>
  </p:cSld>
  <p:clrMapOvr>
    <a:masterClrMapping/>
  </p:clrMapOvr>
  <p:transition>
    <p:split dir="in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P_4_BD#8069e1302?vbadefaultcenterpage=1&amp;parentnodeid=7413d250d&amp;vbahtmlprocessed=1&amp;bbb=1&amp;hasbroken=1"/>
              <p:cNvSpPr/>
              <p:nvPr/>
            </p:nvSpPr>
            <p:spPr>
              <a:xfrm>
                <a:off x="502920" y="1642155"/>
                <a:ext cx="11183112" cy="381088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   </a:t>
                </a:r>
                <a:r>
                  <a:rPr lang="en-US" altLang="zh-CN" sz="2400" b="1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1. </a:t>
                </a: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几个常见的泰勒公式如下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：</a:t>
                </a:r>
                <a:endParaRPr lang="en-US" altLang="zh-CN" sz="2400" dirty="0"/>
              </a:p>
              <a:p>
                <a:pPr latinLnBrk="1">
                  <a:lnSpc>
                    <a:spcPct val="110000"/>
                  </a:lnSpc>
                </a:pPr>
                <a:r>
                  <a:rPr lang="en-US" altLang="zh-CN" sz="2400" b="0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  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（1）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e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1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!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3</m:t>
                            </m:r>
                          </m:sup>
                        </m:sSup>
                      </m:num>
                      <m:den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!</m:t>
                        </m:r>
                      </m:den>
                    </m:f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+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…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；</a:t>
                </a:r>
                <a:endParaRPr lang="en-US" altLang="zh-CN" sz="2400" dirty="0"/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  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（2）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ln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+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</m:den>
                    </m:f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−⋯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；</a:t>
                </a:r>
                <a:endParaRPr lang="en-US" altLang="zh-CN" sz="2400" dirty="0"/>
              </a:p>
              <a:p>
                <a:pPr latinLnBrk="1">
                  <a:lnSpc>
                    <a:spcPct val="110000"/>
                  </a:lnSpc>
                </a:pPr>
                <a:r>
                  <a:rPr lang="en-US" altLang="zh-CN" sz="2400" b="0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  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（3）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dPr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</m:t>
                            </m:r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+</m:t>
                            </m:r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</m:e>
                        </m:d>
                      </m:e>
                      <m:sup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𝑎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1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𝑎𝑥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𝑎</m:t>
                        </m:r>
                        <m:d>
                          <m:dPr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dPr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𝑎</m:t>
                            </m:r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−</m:t>
                            </m:r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</m:t>
                            </m:r>
                          </m:e>
                        </m:d>
                      </m:num>
                      <m:den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!</m:t>
                        </m:r>
                      </m:den>
                    </m:f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+⋯+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𝑎</m:t>
                        </m:r>
                        <m:d>
                          <m:dPr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dPr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𝑎</m:t>
                            </m:r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−</m:t>
                            </m:r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</m:t>
                            </m:r>
                          </m:e>
                        </m:d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⋯</m:t>
                        </m:r>
                        <m:d>
                          <m:dPr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dPr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𝑎</m:t>
                            </m:r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−</m:t>
                            </m:r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𝑛</m:t>
                            </m:r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+</m:t>
                            </m:r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</m:t>
                            </m:r>
                          </m:e>
                        </m:d>
                      </m:num>
                      <m:den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𝑛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!</m:t>
                        </m:r>
                      </m:den>
                    </m:f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𝑛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+⋯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dPr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</m:e>
                        </m:d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&lt;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e>
                    </m: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；</a:t>
                </a:r>
                <a:endParaRPr lang="en-US" altLang="zh-CN" sz="2400" dirty="0"/>
              </a:p>
              <a:p>
                <a:pPr latinLnBrk="1">
                  <a:lnSpc>
                    <a:spcPct val="110000"/>
                  </a:lnSpc>
                </a:pPr>
                <a:r>
                  <a:rPr lang="en-US" altLang="zh-CN" sz="2400" b="0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  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（4）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sin</m:t>
                    </m:r>
                    <m:r>
                      <m:rPr>
                        <m:nor/>
                      </m:rPr>
                      <a:rPr lang="en-US" altLang="zh-CN" sz="2400" b="0" i="0" dirty="0">
                        <a:solidFill>
                          <a:srgbClr val="000000"/>
                        </a:solidFill>
                        <a:latin typeface="Times New Roman" panose="02020603050405020304" pitchFamily="34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 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3</m:t>
                            </m:r>
                          </m:sup>
                        </m:sSup>
                      </m:num>
                      <m:den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  <m:r>
                          <m:rPr>
                            <m:nor/>
                          </m:rP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Times New Roman" panose="02020603050405020304" pitchFamily="34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！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5</m:t>
                            </m:r>
                          </m:sup>
                        </m:sSup>
                      </m:num>
                      <m:den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5</m:t>
                        </m:r>
                        <m:r>
                          <m:rPr>
                            <m:nor/>
                          </m:rP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Times New Roman" panose="02020603050405020304" pitchFamily="34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！</m:t>
                        </m:r>
                      </m:den>
                    </m:f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-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…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cos</m:t>
                    </m:r>
                    <m:r>
                      <m:rPr>
                        <m:nor/>
                      </m:rPr>
                      <a:rPr lang="en-US" altLang="zh-CN" sz="2400" b="0" i="0" dirty="0">
                        <a:solidFill>
                          <a:srgbClr val="000000"/>
                        </a:solidFill>
                        <a:latin typeface="Times New Roman" panose="02020603050405020304" pitchFamily="34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 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1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  <m:r>
                          <m:rPr>
                            <m:nor/>
                          </m:rP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Times New Roman" panose="02020603050405020304" pitchFamily="34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！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4</m:t>
                            </m:r>
                          </m:sup>
                        </m:sSup>
                      </m:num>
                      <m:den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4</m:t>
                        </m:r>
                        <m:r>
                          <m:rPr>
                            <m:nor/>
                          </m:rP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Times New Roman" panose="02020603050405020304" pitchFamily="34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！</m:t>
                        </m:r>
                      </m:den>
                    </m:f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-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…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tan</m:t>
                    </m:r>
                    <m:r>
                      <m:rPr>
                        <m:nor/>
                      </m:rPr>
                      <a:rPr lang="en-US" altLang="zh-CN" sz="2400" b="0" i="0" dirty="0">
                        <a:solidFill>
                          <a:srgbClr val="000000"/>
                        </a:solidFill>
                        <a:latin typeface="Times New Roman" panose="02020603050405020304" pitchFamily="34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 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3</m:t>
                            </m:r>
                          </m:sup>
                        </m:sSup>
                      </m:num>
                      <m:den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5</m:t>
                            </m:r>
                          </m:sup>
                        </m:sSup>
                      </m:num>
                      <m:den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15</m:t>
                        </m:r>
                      </m:den>
                    </m:f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+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…</a:t>
                </a:r>
                <a:endParaRPr lang="en-US" altLang="zh-CN" sz="2400" b="0" i="0" dirty="0">
                  <a:solidFill>
                    <a:srgbClr val="000000"/>
                  </a:solidFill>
                  <a:latin typeface="宋体" panose="02010600030101010101" pitchFamily="2" charset="-122"/>
                  <a:ea typeface="微软雅黑" panose="020B0503020204020204" pitchFamily="34" charset="-122"/>
                  <a:cs typeface="Times New Roman" panose="02020603050405020304" pitchFamily="34" charset="-120"/>
                </a:endParaRPr>
              </a:p>
              <a:p>
                <a:pPr latinLnBrk="1">
                  <a:lnSpc>
                    <a:spcPct val="110000"/>
                  </a:lnSpc>
                </a:pPr>
                <a:r>
                  <a:rPr lang="en-US" altLang="zh-CN" sz="2400" b="0" dirty="0">
                    <a:solidFill>
                      <a:srgbClr val="000000"/>
                    </a:solidFill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                 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dPr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</m:e>
                        </m:d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&lt;</m:t>
                        </m:r>
                        <m:f>
                          <m:fPr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π</m:t>
                            </m:r>
                          </m:num>
                          <m:den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den>
                        </m:f>
                      </m:e>
                    </m: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</p:txBody>
          </p:sp>
        </mc:Choice>
        <mc:Fallback>
          <p:sp>
            <p:nvSpPr>
              <p:cNvPr id="2" name="P_4_BD#8069e1302?vbadefaultcenterpage=1&amp;parentnodeid=7413d250d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1642155"/>
                <a:ext cx="11183112" cy="3810889"/>
              </a:xfrm>
              <a:prstGeom prst="rect">
                <a:avLst/>
              </a:prstGeom>
              <a:blipFill rotWithShape="1">
                <a:blip r:embed="rId1"/>
                <a:stretch>
                  <a:fillRect t="-1" r="1" b="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P_4_BD#8069e1302?vbadefaultcenterpage=1&amp;parentnodeid=7413d250d&amp;vbahtmlprocessed=1&amp;bbb=1&amp;hasbroken=1"/>
              <p:cNvSpPr/>
              <p:nvPr/>
            </p:nvSpPr>
            <p:spPr>
              <a:xfrm>
                <a:off x="502920" y="1571385"/>
                <a:ext cx="11183112" cy="397783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   </a:t>
                </a:r>
                <a:r>
                  <a:rPr lang="en-US" altLang="zh-CN" sz="2400" b="1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2. </a:t>
                </a: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泰勒公式的推广（切线、曲线放缩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）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我们在上面的泰勒公式中将右侧保留到</a:t>
                </a:r>
                <a:endParaRPr lang="en-US" altLang="zh-CN" sz="2400" b="0" i="0" dirty="0">
                  <a:solidFill>
                    <a:srgbClr val="000000"/>
                  </a:solidFill>
                  <a:latin typeface="Times New Roman" panose="02020603050405020304" pitchFamily="34" charset="0"/>
                  <a:ea typeface="微软雅黑" panose="020B0503020204020204" pitchFamily="34" charset="-122"/>
                  <a:cs typeface="Times New Roman" panose="02020603050405020304" pitchFamily="34" charset="-120"/>
                </a:endParaRPr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一次项或二次项，其余全部丢掉，就可以得到常用的切线放缩不等式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  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（1）指数放缩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e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≥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1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，由此推广为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e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−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≥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e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+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𝑎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≥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𝑎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1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endParaRPr lang="en-US" altLang="zh-CN" sz="2400" b="0" i="0" dirty="0">
                  <a:solidFill>
                    <a:srgbClr val="000000"/>
                  </a:solidFill>
                  <a:latin typeface="Times New Roman" panose="02020603050405020304" pitchFamily="34" charset="0"/>
                  <a:ea typeface="微软雅黑" panose="020B0503020204020204" pitchFamily="34" charset="-122"/>
                  <a:cs typeface="Times New Roman" panose="02020603050405020304" pitchFamily="34" charset="-120"/>
                </a:endParaRPr>
              </a:p>
              <a:p>
                <a:pPr latinLnBrk="1">
                  <a:lnSpc>
                    <a:spcPct val="15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                     </m:t>
                        </m:r>
                        <m:r>
                          <m:rPr>
                            <m:sty m:val="p"/>
                          </m:rP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e</m:t>
                        </m:r>
                      </m:e>
                      <m:sup>
                        <m:f>
                          <m:fPr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fPr>
                          <m:num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</m:num>
                          <m:den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𝑛</m:t>
                            </m:r>
                          </m:den>
                        </m:f>
                      </m:sup>
                    </m:sSup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≥</m:t>
                    </m:r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e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⋅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𝑛</m:t>
                        </m:r>
                      </m:den>
                    </m:f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e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e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ln</m:t>
                        </m:r>
                        <m:r>
                          <m:rPr>
                            <m:nor/>
                          </m:rP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Times New Roman" panose="02020603050405020304" pitchFamily="34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 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≥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ln</m:t>
                    </m:r>
                    <m:r>
                      <m:rPr>
                        <m:nor/>
                      </m:rPr>
                      <a:rPr lang="en-US" altLang="zh-CN" sz="2400" b="0" i="0" dirty="0">
                        <a:solidFill>
                          <a:srgbClr val="000000"/>
                        </a:solidFill>
                        <a:latin typeface="Times New Roman" panose="02020603050405020304" pitchFamily="34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 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1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e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</m:sup>
                        </m:sSup>
                      </m:num>
                      <m:den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e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ln</m:t>
                        </m:r>
                        <m:r>
                          <m:rPr>
                            <m:nor/>
                          </m:rP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Times New Roman" panose="02020603050405020304" pitchFamily="34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 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≥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</m:t>
                    </m:r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ln</m:t>
                    </m:r>
                    <m:r>
                      <m:rPr>
                        <m:nor/>
                      </m:rPr>
                      <a:rPr lang="en-US" altLang="zh-CN" sz="2400" b="0" i="0" dirty="0">
                        <a:solidFill>
                          <a:srgbClr val="000000"/>
                        </a:solidFill>
                        <a:latin typeface="Times New Roman" panose="02020603050405020304" pitchFamily="34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 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1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等.</a:t>
                </a:r>
                <a:endParaRPr lang="en-US" altLang="zh-CN" sz="2400" dirty="0"/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  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（2）对数放缩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ln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+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≤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,由此推广为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ln</m:t>
                    </m:r>
                    <m:r>
                      <m:rPr>
                        <m:nor/>
                      </m:rPr>
                      <a:rPr lang="en-US" altLang="zh-CN" sz="2400" b="0" i="0" dirty="0">
                        <a:solidFill>
                          <a:srgbClr val="000000"/>
                        </a:solidFill>
                        <a:latin typeface="Times New Roman" panose="02020603050405020304" pitchFamily="34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 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≤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1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ln</m:t>
                    </m:r>
                    <m:r>
                      <m:rPr>
                        <m:nor/>
                      </m:rPr>
                      <a:rPr lang="en-US" altLang="zh-CN" sz="2400" b="0" i="0" dirty="0">
                        <a:solidFill>
                          <a:srgbClr val="000000"/>
                        </a:solidFill>
                        <a:latin typeface="Times New Roman" panose="02020603050405020304" pitchFamily="34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 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≤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e</m:t>
                        </m:r>
                      </m:den>
                    </m:f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endParaRPr lang="en-US" altLang="zh-CN" sz="2400" b="0" i="0" dirty="0">
                  <a:solidFill>
                    <a:srgbClr val="000000"/>
                  </a:solidFill>
                  <a:latin typeface="Times New Roman" panose="02020603050405020304" pitchFamily="34" charset="0"/>
                  <a:ea typeface="微软雅黑" panose="020B0503020204020204" pitchFamily="34" charset="-122"/>
                  <a:cs typeface="Times New Roman" panose="02020603050405020304" pitchFamily="34" charset="-120"/>
                </a:endParaRPr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dirty="0">
                    <a:solidFill>
                      <a:srgbClr val="000000"/>
                    </a:solidFill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              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ln</m:t>
                        </m:r>
                        <m:r>
                          <m:rPr>
                            <m:nor/>
                          </m:rP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Times New Roman" panose="02020603050405020304" pitchFamily="34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 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≤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1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ln</m:t>
                    </m:r>
                    <m:r>
                      <m:rPr>
                        <m:nor/>
                      </m:rPr>
                      <a:rPr lang="en-US" altLang="zh-CN" sz="2400" b="0" i="0" dirty="0">
                        <a:solidFill>
                          <a:srgbClr val="000000"/>
                        </a:solidFill>
                        <a:latin typeface="Times New Roman" panose="02020603050405020304" pitchFamily="34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 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ln</m:t>
                    </m:r>
                    <m:r>
                      <m:rPr>
                        <m:nor/>
                      </m:rPr>
                      <a:rPr lang="en-US" altLang="zh-CN" sz="2400" b="0" i="0" dirty="0">
                        <a:solidFill>
                          <a:srgbClr val="000000"/>
                        </a:solidFill>
                        <a:latin typeface="Times New Roman" panose="02020603050405020304" pitchFamily="34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 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e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≤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e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1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等.</a:t>
                </a:r>
                <a:endParaRPr lang="en-US" altLang="zh-CN" sz="2400" dirty="0"/>
              </a:p>
            </p:txBody>
          </p:sp>
        </mc:Choice>
        <mc:Fallback>
          <p:sp>
            <p:nvSpPr>
              <p:cNvPr id="2" name="P_4_BD#8069e1302?vbadefaultcenterpage=1&amp;parentnodeid=7413d250d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1571385"/>
                <a:ext cx="11183112" cy="3977831"/>
              </a:xfrm>
              <a:prstGeom prst="rect">
                <a:avLst/>
              </a:prstGeom>
              <a:blipFill rotWithShape="1">
                <a:blip r:embed="rId1"/>
                <a:stretch>
                  <a:fillRect t="-10" r="-237" b="-47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P_4_BD#8069e1302?vbadefaultcenterpage=1&amp;parentnodeid=7413d250d&amp;vbahtmlprocessed=1&amp;bbb=1&amp;hasbroken=1"/>
              <p:cNvSpPr/>
              <p:nvPr/>
            </p:nvSpPr>
            <p:spPr>
              <a:xfrm>
                <a:off x="502920" y="1309162"/>
                <a:ext cx="11183112" cy="152342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  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（3）三角放缩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3</m:t>
                            </m:r>
                          </m:sup>
                        </m:sSup>
                      </m:num>
                      <m:den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6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≤</m:t>
                    </m:r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sin</m:t>
                    </m:r>
                    <m:r>
                      <m:rPr>
                        <m:nor/>
                      </m:rPr>
                      <a:rPr lang="en-US" altLang="zh-CN" sz="2400" b="0" i="0" dirty="0">
                        <a:solidFill>
                          <a:srgbClr val="000000"/>
                        </a:solidFill>
                        <a:latin typeface="Times New Roman" panose="02020603050405020304" pitchFamily="34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 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≤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对于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≥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0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恒成立,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1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≤</m:t>
                    </m:r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cos</m:t>
                    </m:r>
                    <m:r>
                      <m:rPr>
                        <m:nor/>
                      </m:rPr>
                      <a:rPr lang="en-US" altLang="zh-CN" sz="2400" b="0" i="0" dirty="0">
                        <a:solidFill>
                          <a:srgbClr val="000000"/>
                        </a:solidFill>
                        <a:latin typeface="Times New Roman" panose="02020603050405020304" pitchFamily="34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 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≤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1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4</m:t>
                            </m:r>
                          </m:sup>
                        </m:sSup>
                      </m:num>
                      <m:den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24</m:t>
                        </m:r>
                      </m:den>
                    </m:f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endParaRPr lang="en-US" altLang="zh-CN" sz="100" b="0" i="0" kern="0" spc="-99900" dirty="0">
                  <a:solidFill>
                    <a:srgbClr val="FFFFFF"/>
                  </a:solidFill>
                  <a:latin typeface="Times New Roman" panose="02020603050405020304" pitchFamily="34" charset="0"/>
                  <a:ea typeface="微软雅黑" panose="020B0503020204020204" pitchFamily="34" charset="-122"/>
                  <a:cs typeface="Times New Roman" panose="02020603050405020304" pitchFamily="34" charset="-120"/>
                </a:endParaRPr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                 </a:t>
                </a: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对于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≥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0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恒成立,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sin</m:t>
                    </m:r>
                    <m:r>
                      <m:rPr>
                        <m:nor/>
                      </m:rPr>
                      <a:rPr lang="en-US" altLang="zh-CN" sz="2400" b="0" i="0" dirty="0">
                        <a:solidFill>
                          <a:srgbClr val="000000"/>
                        </a:solidFill>
                        <a:latin typeface="Times New Roman" panose="02020603050405020304" pitchFamily="34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 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≤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≤</m:t>
                    </m:r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tan</m:t>
                    </m:r>
                    <m:r>
                      <m:rPr>
                        <m:nor/>
                      </m:rPr>
                      <a:rPr lang="en-US" altLang="zh-CN" sz="2400" b="0" i="0" dirty="0">
                        <a:solidFill>
                          <a:srgbClr val="000000"/>
                        </a:solidFill>
                        <a:latin typeface="Times New Roman" panose="02020603050405020304" pitchFamily="34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 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对于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0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≤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&lt;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π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恒成立.</a:t>
                </a:r>
                <a:endParaRPr lang="en-US" altLang="zh-CN" sz="2400" dirty="0"/>
              </a:p>
            </p:txBody>
          </p:sp>
        </mc:Choice>
        <mc:Fallback>
          <p:sp>
            <p:nvSpPr>
              <p:cNvPr id="2" name="P_4_BD#8069e1302?vbadefaultcenterpage=1&amp;parentnodeid=7413d250d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1309162"/>
                <a:ext cx="11183112" cy="1523429"/>
              </a:xfrm>
              <a:prstGeom prst="rect">
                <a:avLst/>
              </a:prstGeom>
              <a:blipFill rotWithShape="1">
                <a:blip r:embed="rId1"/>
                <a:stretch>
                  <a:fillRect t="-28" r="1" b="-676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_4_BD#8069e1302?vbadefaultcenterpage=1&amp;parentnodeid=7413d250d&amp;vbahtmlprocessed=1" descr="preencoded.png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297680" y="2963210"/>
            <a:ext cx="3593592" cy="2249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</p:spTree>
  </p:cSld>
  <p:clrMapOvr>
    <a:masterClrMapping/>
  </p:clrMapOvr>
  <p:transition>
    <p:split dir="in"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QO_4_BD.66_2#5bdf82183?segpoint=1&amp;vbadefaultcenterpage=1&amp;parentnodeid=7413d250d&amp;vbahtmlprocessed=1"/>
              <p:cNvSpPr/>
              <p:nvPr/>
            </p:nvSpPr>
            <p:spPr>
              <a:xfrm>
                <a:off x="502920" y="2273821"/>
                <a:ext cx="11183112" cy="49003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/>
              <a:lstStyle/>
              <a:p>
                <a:pPr marL="0" algn="l"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（1）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e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≥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1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；</a:t>
                </a:r>
                <a:endParaRPr lang="en-US" altLang="zh-CN" sz="2400" dirty="0"/>
              </a:p>
            </p:txBody>
          </p:sp>
        </mc:Choice>
        <mc:Fallback>
          <p:sp>
            <p:nvSpPr>
              <p:cNvPr id="2" name="QO_4_BD.66_2#5bdf82183?segpoint=1&amp;vbadefaultcenterpage=1&amp;parentnodeid=7413d250d&amp;vbahtmlprocessed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2273821"/>
                <a:ext cx="11183112" cy="490030"/>
              </a:xfrm>
              <a:prstGeom prst="rect">
                <a:avLst/>
              </a:prstGeom>
              <a:blipFill rotWithShape="1">
                <a:blip r:embed="rId1"/>
                <a:stretch>
                  <a:fillRect t="-106" r="1" b="-118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QO_4_BD.66_3#5bdf82183?segpoint=1&amp;vbadefaultcenterpage=1&amp;parentnodeid=7413d250d&amp;vbahtmlprocessed=1"/>
              <p:cNvSpPr/>
              <p:nvPr/>
            </p:nvSpPr>
            <p:spPr>
              <a:xfrm>
                <a:off x="502920" y="2807284"/>
                <a:ext cx="11183112" cy="49003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/>
              <a:lstStyle/>
              <a:p>
                <a:pPr marL="0" algn="l"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（2）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ln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+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≤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；</a:t>
                </a:r>
                <a:endParaRPr lang="en-US" altLang="zh-CN" sz="2400" dirty="0"/>
              </a:p>
            </p:txBody>
          </p:sp>
        </mc:Choice>
        <mc:Fallback>
          <p:sp>
            <p:nvSpPr>
              <p:cNvPr id="3" name="QO_4_BD.66_3#5bdf82183?segpoint=1&amp;vbadefaultcenterpage=1&amp;parentnodeid=7413d250d&amp;vbahtmlprocessed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2807284"/>
                <a:ext cx="11183112" cy="490030"/>
              </a:xfrm>
              <a:prstGeom prst="rect">
                <a:avLst/>
              </a:prstGeom>
              <a:blipFill rotWithShape="1">
                <a:blip r:embed="rId2"/>
                <a:stretch>
                  <a:fillRect t="-119" r="1" b="-118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QO_4_BD.66_4#5bdf82183?segpoint=1&amp;vbadefaultcenterpage=1&amp;parentnodeid=7413d250d&amp;vbahtmlprocessed=1"/>
              <p:cNvSpPr/>
              <p:nvPr/>
            </p:nvSpPr>
            <p:spPr>
              <a:xfrm>
                <a:off x="502920" y="3303029"/>
                <a:ext cx="11183112" cy="784924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/>
              <a:lstStyle/>
              <a:p>
                <a:pPr marL="0" algn="l"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（3）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3</m:t>
                            </m:r>
                          </m:sup>
                        </m:sSup>
                      </m:num>
                      <m:den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6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≤</m:t>
                    </m:r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sin</m:t>
                    </m:r>
                    <m:r>
                      <m:rPr>
                        <m:nor/>
                      </m:rPr>
                      <a:rPr lang="en-US" altLang="zh-CN" sz="2400" b="0" i="0" dirty="0">
                        <a:solidFill>
                          <a:srgbClr val="000000"/>
                        </a:solidFill>
                        <a:latin typeface="Times New Roman" panose="02020603050405020304" pitchFamily="34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 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≤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；</a:t>
                </a:r>
                <a:endParaRPr lang="en-US" altLang="zh-CN" sz="2400" dirty="0"/>
              </a:p>
            </p:txBody>
          </p:sp>
        </mc:Choice>
        <mc:Fallback>
          <p:sp>
            <p:nvSpPr>
              <p:cNvPr id="4" name="QO_4_BD.66_4#5bdf82183?segpoint=1&amp;vbadefaultcenterpage=1&amp;parentnodeid=7413d250d&amp;vbahtmlprocessed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3303029"/>
                <a:ext cx="11183112" cy="784924"/>
              </a:xfrm>
              <a:prstGeom prst="rect">
                <a:avLst/>
              </a:prstGeom>
              <a:blipFill rotWithShape="1">
                <a:blip r:embed="rId3"/>
                <a:stretch>
                  <a:fillRect t="-50" r="1" b="-722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QO_4_BD.66_5#5bdf82183?segpoint=1&amp;vbadefaultcenterpage=1&amp;parentnodeid=7413d250d&amp;vbahtmlprocessed=1"/>
              <p:cNvSpPr/>
              <p:nvPr/>
            </p:nvSpPr>
            <p:spPr>
              <a:xfrm>
                <a:off x="502920" y="4090429"/>
                <a:ext cx="11183112" cy="78174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/>
              <a:lstStyle/>
              <a:p>
                <a:pPr marL="0" algn="l"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（4）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cos</m:t>
                    </m:r>
                    <m:r>
                      <m:rPr>
                        <m:nor/>
                      </m:rPr>
                      <a:rPr lang="en-US" altLang="zh-CN" sz="2400" b="0" i="0" dirty="0">
                        <a:solidFill>
                          <a:srgbClr val="000000"/>
                        </a:solidFill>
                        <a:latin typeface="Times New Roman" panose="02020603050405020304" pitchFamily="34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 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≥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1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</p:txBody>
          </p:sp>
        </mc:Choice>
        <mc:Fallback>
          <p:sp>
            <p:nvSpPr>
              <p:cNvPr id="5" name="QO_4_BD.66_5#5bdf82183?segpoint=1&amp;vbadefaultcenterpage=1&amp;parentnodeid=7413d250d&amp;vbahtmlprocessed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4090429"/>
                <a:ext cx="11183112" cy="781749"/>
              </a:xfrm>
              <a:prstGeom prst="rect">
                <a:avLst/>
              </a:prstGeom>
              <a:blipFill rotWithShape="1">
                <a:blip r:embed="rId4"/>
                <a:stretch>
                  <a:fillRect t="-50" r="1" b="-74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QO_4_BD.66_1#5bdf82183?vbadefaultcenterpage=1&amp;parentnodeid=7413d250d&amp;vbahtmlprocessed=1"/>
              <p:cNvSpPr/>
              <p:nvPr>
                <p:custDataLst>
                  <p:tags r:id="rId5"/>
                </p:custDataLst>
              </p:nvPr>
            </p:nvSpPr>
            <p:spPr>
              <a:xfrm>
                <a:off x="647065" y="1780204"/>
                <a:ext cx="11183112" cy="48602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/>
              <a:lstStyle/>
              <a:p>
                <a:pPr marL="0" algn="l" latinLnBrk="1">
                  <a:lnSpc>
                    <a:spcPct val="150000"/>
                  </a:lnSpc>
                </a:pPr>
                <a:r>
                  <a:rPr lang="en-US" altLang="zh-CN" sz="2400" b="1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典例</a:t>
                </a:r>
                <a:r>
                  <a:rPr lang="en-US" altLang="zh-CN" sz="2400" b="1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若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≥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0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，证明下列不等式：</a:t>
                </a:r>
                <a:endParaRPr lang="en-US" altLang="zh-CN" sz="2400" dirty="0"/>
              </a:p>
            </p:txBody>
          </p:sp>
        </mc:Choice>
        <mc:Fallback>
          <p:sp>
            <p:nvSpPr>
              <p:cNvPr id="6" name="QO_4_BD.66_1#5bdf82183?vbadefaultcenterpage=1&amp;parentnodeid=7413d250d&amp;vbahtmlprocessed=1"/>
              <p:cNvSpPr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6"/>
                </p:custDataLst>
              </p:nvPr>
            </p:nvSpPr>
            <p:spPr>
              <a:xfrm>
                <a:off x="647065" y="1780204"/>
                <a:ext cx="11183112" cy="486029"/>
              </a:xfrm>
              <a:prstGeom prst="rect">
                <a:avLst/>
              </a:prstGeom>
              <a:blipFill rotWithShape="1">
                <a:blip r:embed="rId7"/>
                <a:stretch>
                  <a:fillRect t="-62" r="1" b="-128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QO_4_AS.67_1#5bdf82183?vbadefaultcenterpage=1&amp;parentnodeid=7413d250d&amp;vbahtmlprocessed=1&amp;bbb=1&amp;hasbroken=1"/>
              <p:cNvSpPr/>
              <p:nvPr/>
            </p:nvSpPr>
            <p:spPr>
              <a:xfrm>
                <a:off x="502920" y="1013696"/>
                <a:ext cx="11183112" cy="501700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1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解析</a:t>
                </a:r>
                <a:r>
                  <a:rPr lang="en-US" altLang="zh-CN" sz="2400" b="1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（1）令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𝑓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e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1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0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，则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𝑓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′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e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1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:endParaRPr lang="en-US" altLang="zh-CN" sz="2400" dirty="0"/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宋体" panose="02010600030101010101" pitchFamily="2" charset="-122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因为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0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,所以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e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1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，即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𝑓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′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e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1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0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，所以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𝑓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在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[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0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,+∞)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上单调递增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，所</a:t>
                </a:r>
                <a:endParaRPr lang="en-US" altLang="zh-CN" sz="2400" b="0" i="0">
                  <a:solidFill>
                    <a:srgbClr val="FF0000"/>
                  </a:solidFill>
                  <a:latin typeface="Times New Roman" panose="02020603050405020304" pitchFamily="34" charset="0"/>
                  <a:ea typeface="微软雅黑" panose="020B0503020204020204" pitchFamily="34" charset="-122"/>
                  <a:cs typeface="Times New Roman" panose="02020603050405020304" pitchFamily="34" charset="-120"/>
                </a:endParaRPr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以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𝑓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𝑓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0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0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，即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e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1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，证毕.</a:t>
                </a:r>
                <a:endParaRPr lang="en-US" altLang="zh-CN" sz="2400" dirty="0"/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2）由（1）可知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e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1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,两边同时取对数可得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ln</m:t>
                    </m:r>
                    <m:r>
                      <m:rPr>
                        <m:nor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Times New Roman" panose="02020603050405020304" pitchFamily="34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 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e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≥</m:t>
                    </m:r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ln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+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e>
                    </m: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:endParaRPr lang="en-US" altLang="zh-CN" sz="2400" dirty="0"/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宋体" panose="02010600030101010101" pitchFamily="2" charset="-122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即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ln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+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≤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，证毕.</a:t>
                </a:r>
                <a:endParaRPr lang="en-US" altLang="zh-CN" sz="2400" dirty="0"/>
              </a:p>
              <a:p>
                <a:pPr latinLnBrk="1">
                  <a:lnSpc>
                    <a:spcPct val="11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3）令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𝑔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</m:t>
                    </m:r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sin</m:t>
                    </m:r>
                    <m:r>
                      <m:rPr>
                        <m:nor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Times New Roman" panose="02020603050405020304" pitchFamily="34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 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ℎ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sin</m:t>
                    </m:r>
                    <m:r>
                      <m:rPr>
                        <m:nor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Times New Roman" panose="02020603050405020304" pitchFamily="34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 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3</m:t>
                            </m:r>
                          </m:sup>
                        </m:sSup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，且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0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endParaRPr lang="en-US" altLang="zh-CN" sz="2400" dirty="0"/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宋体" panose="02010600030101010101" pitchFamily="2" charset="-122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则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𝑔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′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1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</m:t>
                    </m:r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cos</m:t>
                    </m:r>
                    <m:r>
                      <m:rPr>
                        <m:nor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Times New Roman" panose="02020603050405020304" pitchFamily="34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 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，因为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cos</m:t>
                    </m:r>
                    <m:r>
                      <m:rPr>
                        <m:nor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Times New Roman" panose="02020603050405020304" pitchFamily="34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 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∈[−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1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,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1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]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，所以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1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</m:t>
                    </m:r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cos</m:t>
                    </m:r>
                    <m:r>
                      <m:rPr>
                        <m:nor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Times New Roman" panose="02020603050405020304" pitchFamily="34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 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0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endParaRPr lang="en-US" altLang="zh-CN" sz="2400" dirty="0"/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宋体" panose="02010600030101010101" pitchFamily="2" charset="-122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即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𝑔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′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1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</m:t>
                    </m:r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cos</m:t>
                    </m:r>
                    <m:r>
                      <m:rPr>
                        <m:nor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Times New Roman" panose="02020603050405020304" pitchFamily="34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 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0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，所以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𝑔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在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[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0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,+∞)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上单调递增，</a:t>
                </a:r>
                <a:endParaRPr lang="en-US" altLang="zh-CN" sz="2400" dirty="0"/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宋体" panose="02010600030101010101" pitchFamily="2" charset="-122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所以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𝑔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𝑔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0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0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endParaRPr lang="en-US" altLang="zh-CN" sz="2400" dirty="0"/>
              </a:p>
              <a:p>
                <a:pPr latinLnBrk="1">
                  <a:lnSpc>
                    <a:spcPct val="150000"/>
                  </a:lnSpc>
                </a:pPr>
                <a:endParaRPr lang="en-US" altLang="zh-CN" sz="2400" dirty="0"/>
              </a:p>
            </p:txBody>
          </p:sp>
        </mc:Choice>
        <mc:Fallback>
          <p:sp>
            <p:nvSpPr>
              <p:cNvPr id="2" name="QO_4_AS.67_1#5bdf82183?vbadefaultcenterpage=1&amp;parentnodeid=7413d250d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1013696"/>
                <a:ext cx="11183112" cy="5017008"/>
              </a:xfrm>
              <a:prstGeom prst="rect">
                <a:avLst/>
              </a:prstGeom>
              <a:blipFill rotWithShape="1">
                <a:blip r:embed="rId1"/>
                <a:stretch>
                  <a:fillRect t="-5" r="-220" b="-107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QO_4_AS.67_1#5bdf82183?vbadefaultcenterpage=1&amp;parentnodeid=7413d250d&amp;vbahtmlprocessed=1&amp;bbb=1&amp;hasbroken=1"/>
              <p:cNvSpPr/>
              <p:nvPr/>
            </p:nvSpPr>
            <p:spPr>
              <a:xfrm>
                <a:off x="502920" y="1137870"/>
                <a:ext cx="11183112" cy="479406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宋体" panose="02010600030101010101" pitchFamily="2" charset="-122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即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≥</m:t>
                    </m:r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sin</m:t>
                    </m:r>
                    <m:r>
                      <m:rPr>
                        <m:nor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Times New Roman" panose="02020603050405020304" pitchFamily="34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 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①</a:t>
                </a:r>
                <a:endParaRPr lang="en-US" altLang="zh-CN" sz="2400" dirty="0"/>
              </a:p>
              <a:p>
                <a:pPr latinLnBrk="1"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ℎ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′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cos</m:t>
                    </m:r>
                    <m:r>
                      <m:rPr>
                        <m:nor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Times New Roman" panose="02020603050405020304" pitchFamily="34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 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1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，令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𝜑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cos</m:t>
                    </m:r>
                    <m:r>
                      <m:rPr>
                        <m:nor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Times New Roman" panose="02020603050405020304" pitchFamily="34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 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1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endParaRPr lang="en-US" altLang="zh-CN" sz="2400" dirty="0"/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宋体" panose="02010600030101010101" pitchFamily="2" charset="-122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则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𝜑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′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=−</m:t>
                    </m:r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sin</m:t>
                    </m:r>
                    <m:r>
                      <m:rPr>
                        <m:nor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Times New Roman" panose="02020603050405020304" pitchFamily="34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 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endParaRPr lang="en-US" altLang="zh-CN" sz="2400" dirty="0"/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宋体" panose="02010600030101010101" pitchFamily="2" charset="-122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由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①式可知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𝜑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′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=−</m:t>
                    </m:r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sin</m:t>
                    </m:r>
                    <m:r>
                      <m:rPr>
                        <m:nor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Times New Roman" panose="02020603050405020304" pitchFamily="34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 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0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，所以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𝜑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在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[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0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,+∞)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上单调递增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，所以</a:t>
                </a:r>
                <a:endParaRPr lang="en-US" altLang="zh-CN" sz="2400" b="0" i="0">
                  <a:solidFill>
                    <a:srgbClr val="FF0000"/>
                  </a:solidFill>
                  <a:latin typeface="Times New Roman" panose="02020603050405020304" pitchFamily="34" charset="0"/>
                  <a:ea typeface="微软雅黑" panose="020B0503020204020204" pitchFamily="34" charset="-122"/>
                  <a:cs typeface="Times New Roman" panose="02020603050405020304" pitchFamily="34" charset="-120"/>
                </a:endParaRPr>
              </a:p>
              <a:p>
                <a:pPr latinLnBrk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𝜑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𝜑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0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0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，即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ℎ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′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0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，所以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ℎ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在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[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0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,+∞)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上单调递增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，所以</a:t>
                </a:r>
                <a:endParaRPr lang="en-US" altLang="zh-CN" sz="2400" b="0" i="0">
                  <a:solidFill>
                    <a:srgbClr val="FF0000"/>
                  </a:solidFill>
                  <a:latin typeface="Times New Roman" panose="02020603050405020304" pitchFamily="34" charset="0"/>
                  <a:ea typeface="微软雅黑" panose="020B0503020204020204" pitchFamily="34" charset="-122"/>
                  <a:cs typeface="Times New Roman" panose="02020603050405020304" pitchFamily="34" charset="-120"/>
                </a:endParaRPr>
              </a:p>
              <a:p>
                <a:pPr latinLnBrk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ℎ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ℎ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0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0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，即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sin</m:t>
                    </m:r>
                    <m:r>
                      <m:rPr>
                        <m:nor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Times New Roman" panose="02020603050405020304" pitchFamily="34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 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3</m:t>
                            </m:r>
                          </m:sup>
                        </m:sSup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②</a:t>
                </a:r>
                <a:endParaRPr lang="en-US" altLang="zh-CN" sz="2400" dirty="0"/>
              </a:p>
              <a:p>
                <a:pPr latinLnBrk="1">
                  <a:lnSpc>
                    <a:spcPct val="11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宋体" panose="02010600030101010101" pitchFamily="2" charset="-122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综合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①②可知，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3</m:t>
                            </m:r>
                          </m:sup>
                        </m:sSup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6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≤</m:t>
                    </m:r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sin</m:t>
                    </m:r>
                    <m:r>
                      <m:rPr>
                        <m:nor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Times New Roman" panose="02020603050405020304" pitchFamily="34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 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≤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，证毕.</a:t>
                </a:r>
                <a:endParaRPr lang="en-US" altLang="zh-CN" sz="2400" dirty="0"/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4）略（参考（3）的证明即可）</a:t>
                </a:r>
                <a:endParaRPr lang="en-US" altLang="zh-CN" sz="2400" dirty="0"/>
              </a:p>
            </p:txBody>
          </p:sp>
        </mc:Choice>
        <mc:Fallback>
          <p:sp>
            <p:nvSpPr>
              <p:cNvPr id="2" name="QO_4_AS.67_1#5bdf82183?vbadefaultcenterpage=1&amp;parentnodeid=7413d250d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1137870"/>
                <a:ext cx="11183112" cy="4794060"/>
              </a:xfrm>
              <a:prstGeom prst="rect">
                <a:avLst/>
              </a:prstGeom>
              <a:blipFill rotWithShape="1">
                <a:blip r:embed="rId1"/>
                <a:stretch>
                  <a:fillRect t="-12" r="1" b="-4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QC_4_BD.68_1#8de40c35f?vbadefaultcenterpage=1&amp;parentnodeid=7413d250d&amp;vbahtmlprocessed=1&amp;bbb=1&amp;hasbroken=1"/>
              <p:cNvSpPr/>
              <p:nvPr/>
            </p:nvSpPr>
            <p:spPr>
              <a:xfrm>
                <a:off x="502920" y="756000"/>
                <a:ext cx="11183112" cy="985203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35000"/>
                  </a:lnSpc>
                </a:pPr>
                <a:r>
                  <a:rPr lang="en-US" altLang="zh-CN" sz="2400" b="1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深度训练1</a:t>
                </a:r>
                <a:r>
                  <a:rPr lang="en-US" altLang="zh-CN" sz="2400" b="1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E81B23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（2021 </a:t>
                </a:r>
                <a:r>
                  <a:rPr lang="en-US" altLang="zh-CN" sz="2400" b="1" i="0" dirty="0">
                    <a:solidFill>
                      <a:srgbClr val="E81B23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·</a:t>
                </a:r>
                <a:r>
                  <a:rPr lang="en-US" altLang="zh-CN" sz="2400" b="0" i="0" dirty="0">
                    <a:solidFill>
                      <a:srgbClr val="E81B23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 err="1">
                    <a:solidFill>
                      <a:srgbClr val="E81B23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新高考</a:t>
                </a:r>
                <a:r>
                  <a:rPr lang="en-US" altLang="zh-CN" sz="2400" b="0" i="0" dirty="0">
                    <a:solidFill>
                      <a:srgbClr val="E81B23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E81B23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Ⅰ</a:t>
                </a:r>
                <a:r>
                  <a:rPr lang="en-US" altLang="zh-CN" sz="2400" b="0" i="0" dirty="0">
                    <a:solidFill>
                      <a:srgbClr val="E81B23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E81B23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卷）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设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𝑎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2</m:t>
                    </m:r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ln</m:t>
                    </m:r>
                    <m:r>
                      <m:rPr>
                        <m:nor/>
                      </m:rPr>
                      <a:rPr lang="en-US" altLang="zh-CN" sz="2400" b="0" i="0" dirty="0">
                        <a:solidFill>
                          <a:srgbClr val="000000"/>
                        </a:solidFill>
                        <a:latin typeface="Times New Roman" panose="02020603050405020304" pitchFamily="34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 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1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.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01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𝑏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ln</m:t>
                    </m:r>
                    <m:r>
                      <m:rPr>
                        <m:nor/>
                      </m:rPr>
                      <a:rPr lang="en-US" altLang="zh-CN" sz="2400" b="0" i="0" dirty="0">
                        <a:solidFill>
                          <a:srgbClr val="000000"/>
                        </a:solidFill>
                        <a:latin typeface="Times New Roman" panose="02020603050405020304" pitchFamily="34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 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1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.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02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𝑐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radPr>
                      <m:deg/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.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04</m:t>
                        </m:r>
                      </m:e>
                    </m:rad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1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，则</a:t>
                </a:r>
                <a:endParaRPr lang="en-US" altLang="zh-CN" sz="2400" b="0" i="0" dirty="0">
                  <a:solidFill>
                    <a:srgbClr val="000000"/>
                  </a:solidFill>
                  <a:latin typeface="Times New Roman" panose="02020603050405020304" pitchFamily="34" charset="0"/>
                  <a:ea typeface="微软雅黑" panose="020B0503020204020204" pitchFamily="34" charset="-122"/>
                  <a:cs typeface="Times New Roman" panose="02020603050405020304" pitchFamily="34" charset="-120"/>
                </a:endParaRPr>
              </a:p>
              <a:p>
                <a:pPr latinLnBrk="1">
                  <a:lnSpc>
                    <a:spcPct val="135000"/>
                  </a:lnSpc>
                </a:pP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(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1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  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)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</p:txBody>
          </p:sp>
        </mc:Choice>
        <mc:Fallback>
          <p:sp>
            <p:nvSpPr>
              <p:cNvPr id="2" name="QC_4_BD.68_1#8de40c35f?vbadefaultcenterpage=1&amp;parentnodeid=7413d250d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756000"/>
                <a:ext cx="11183112" cy="985203"/>
              </a:xfrm>
              <a:prstGeom prst="rect">
                <a:avLst/>
              </a:prstGeom>
              <a:blipFill rotWithShape="1">
                <a:blip r:embed="rId1"/>
                <a:stretch>
                  <a:fillRect t="-36" r="1" b="-14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QC_4_AN.69_1#8de40c35f.bracket?vbadefaultcenterpage=1&amp;parentnodeid=7413d250d&amp;vbapositionanswer=27&amp;vbahtmlprocessed=1"/>
          <p:cNvSpPr/>
          <p:nvPr/>
        </p:nvSpPr>
        <p:spPr>
          <a:xfrm>
            <a:off x="782320" y="1296322"/>
            <a:ext cx="423863" cy="44050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algn="ctr" latinLnBrk="1">
              <a:lnSpc>
                <a:spcPts val="3800"/>
              </a:lnSpc>
            </a:pPr>
            <a:r>
              <a:rPr lang="en-US" altLang="zh-CN" sz="2400" b="1" i="0" dirty="0">
                <a:solidFill>
                  <a:srgbClr val="FF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B</a:t>
            </a:r>
            <a:endParaRPr lang="en-US" altLang="zh-CN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QC_4_BD.70_1#8de40c35f.choices?vbadefaultcenterpage=1&amp;parentnodeid=7413d250d&amp;vbahtmlprocessed=1"/>
              <p:cNvSpPr/>
              <p:nvPr/>
            </p:nvSpPr>
            <p:spPr>
              <a:xfrm>
                <a:off x="502920" y="1787304"/>
                <a:ext cx="11183112" cy="438087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/>
              <a:lstStyle/>
              <a:p>
                <a:pPr latinLnBrk="1">
                  <a:lnSpc>
                    <a:spcPct val="135000"/>
                  </a:lnSpc>
                  <a:tabLst>
                    <a:tab pos="2868295" algn="l"/>
                    <a:tab pos="5699125" algn="l"/>
                    <a:tab pos="8529955" algn="l"/>
                  </a:tabLst>
                </a:pP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A.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𝑎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&lt;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𝑏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&lt;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𝑐</m:t>
                    </m:r>
                  </m:oMath>
                </a14:m>
                <a:r>
                  <a:rPr lang="en-US" altLang="zh-CN" sz="2400" b="0" i="0" spc="-1030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	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B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𝑏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&lt;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𝑐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&lt;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𝑎</m:t>
                    </m:r>
                  </m:oMath>
                </a14:m>
                <a:r>
                  <a:rPr lang="en-US" altLang="zh-CN" sz="2400" b="0" i="0" spc="-1030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	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C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𝑏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&lt;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𝑎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&lt;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𝑐</m:t>
                    </m:r>
                  </m:oMath>
                </a14:m>
                <a:r>
                  <a:rPr lang="en-US" altLang="zh-CN" sz="2400" b="0" i="0" spc="-1030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	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D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𝑐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&lt;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𝑎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&lt;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𝑏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endParaRPr lang="en-US" altLang="zh-CN" sz="2400" dirty="0"/>
              </a:p>
            </p:txBody>
          </p:sp>
        </mc:Choice>
        <mc:Fallback>
          <p:sp>
            <p:nvSpPr>
              <p:cNvPr id="4" name="QC_4_BD.70_1#8de40c35f.choices?vbadefaultcenterpage=1&amp;parentnodeid=7413d250d&amp;vbahtmlprocessed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1787304"/>
                <a:ext cx="11183112" cy="438087"/>
              </a:xfrm>
              <a:prstGeom prst="rect">
                <a:avLst/>
              </a:prstGeom>
              <a:blipFill rotWithShape="1">
                <a:blip r:embed="rId2"/>
                <a:stretch>
                  <a:fillRect t="-95" r="1" b="-125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QC_4_AS.71_1#8de40c35f?vbadefaultcenterpage=1&amp;parentnodeid=7413d250d&amp;vbahtmlprocessed=1"/>
              <p:cNvSpPr/>
              <p:nvPr/>
            </p:nvSpPr>
            <p:spPr>
              <a:xfrm>
                <a:off x="502920" y="2232249"/>
                <a:ext cx="11183112" cy="4174935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/>
              <a:lstStyle/>
              <a:p>
                <a:pPr algn="l" latinLnBrk="1">
                  <a:lnSpc>
                    <a:spcPct val="135000"/>
                  </a:lnSpc>
                </a:pPr>
                <a:r>
                  <a:rPr lang="en-US" altLang="zh-CN" sz="2400" b="1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解析</a:t>
                </a:r>
                <a:r>
                  <a:rPr lang="en-US" altLang="zh-CN" sz="2400" b="1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根据泰勒展开式，</a:t>
                </a:r>
                <a:endParaRPr lang="en-US" altLang="zh-CN" sz="2400" dirty="0"/>
              </a:p>
              <a:p>
                <a:pPr algn="l" latinLnBrk="1">
                  <a:lnSpc>
                    <a:spcPct val="135000"/>
                  </a:lnSpc>
                </a:pPr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ln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+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</m:den>
                    </m:f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−⋯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endParaRPr lang="en-US" altLang="zh-CN" sz="2400" dirty="0"/>
              </a:p>
              <a:p>
                <a:pPr algn="l" latinLnBrk="1"/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所以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𝑎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≈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2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×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0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.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01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−</m:t>
                        </m:r>
                        <m:f>
                          <m:f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fPr>
                          <m:num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den>
                        </m:f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×</m:t>
                        </m:r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0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.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01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+</m:t>
                        </m:r>
                        <m:f>
                          <m:f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fPr>
                          <m:num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3</m:t>
                            </m:r>
                          </m:den>
                        </m:f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×</m:t>
                        </m:r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0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.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01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3</m:t>
                            </m:r>
                          </m:sup>
                        </m:sSup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0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.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02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0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.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0001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×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0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.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01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endParaRPr lang="en-US" altLang="zh-CN" sz="2400" dirty="0"/>
              </a:p>
              <a:p>
                <a:pPr algn="l" latinLnBrk="1">
                  <a:lnSpc>
                    <a:spcPct val="135000"/>
                  </a:lnSpc>
                </a:pP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𝑏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≈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0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.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02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×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0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.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02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×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0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.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02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0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.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02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0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.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0002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8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×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0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.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01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endParaRPr lang="en-US" altLang="zh-CN" sz="2400" dirty="0"/>
              </a:p>
              <a:p>
                <a:pPr algn="l" latinLnBrk="1"/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易知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𝑓</m:t>
                        </m:r>
                        <m:d>
                          <m:d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d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</m:e>
                        </m:d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=</m:t>
                        </m:r>
                        <m:d>
                          <m:d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d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+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</m:e>
                        </m:d>
                      </m:e>
                      <m:sup>
                        <m:f>
                          <m:f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fPr>
                          <m:num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den>
                        </m:f>
                      </m:sup>
                    </m:s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≈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1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8</m:t>
                        </m:r>
                      </m:den>
                    </m:f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16</m:t>
                        </m:r>
                      </m:den>
                    </m:f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:endParaRPr lang="en-US" altLang="zh-CN" sz="2400" dirty="0"/>
              </a:p>
              <a:p>
                <a:pPr algn="l" latinLnBrk="1">
                  <a:lnSpc>
                    <a:spcPct val="135000"/>
                  </a:lnSpc>
                </a:pPr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故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𝑐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𝑓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0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.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04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1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≈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×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0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.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04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8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×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0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.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04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16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×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0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.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04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0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.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02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0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.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0002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4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×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0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.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01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endParaRPr lang="en-US" altLang="zh-CN" sz="2400" dirty="0"/>
              </a:p>
              <a:p>
                <a:pPr algn="l" latinLnBrk="1">
                  <a:lnSpc>
                    <a:spcPct val="135000"/>
                  </a:lnSpc>
                </a:pPr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比较近似表达式容易发现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𝑏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&lt;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𝑐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&lt;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𝑎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.故选B.</a:t>
                </a:r>
                <a:endParaRPr lang="en-US" altLang="zh-CN" sz="2400" dirty="0"/>
              </a:p>
            </p:txBody>
          </p:sp>
        </mc:Choice>
        <mc:Fallback>
          <p:sp>
            <p:nvSpPr>
              <p:cNvPr id="5" name="QC_4_AS.71_1#8de40c35f?vbadefaultcenterpage=1&amp;parentnodeid=7413d250d&amp;vbahtmlprocessed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2232249"/>
                <a:ext cx="11183112" cy="4174935"/>
              </a:xfrm>
              <a:prstGeom prst="rect">
                <a:avLst/>
              </a:prstGeom>
              <a:blipFill rotWithShape="1">
                <a:blip r:embed="rId3"/>
                <a:stretch>
                  <a:fillRect t="-5" r="-1634" b="-14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 build="p"/>
      <p:bldP spid="5" grpId="0" animBg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_3_BD#e17457392.fixed?vbadefaultcenterpage=1&amp;parentnodeid=bff004d14&amp;vbahtmlprocessed=1"/>
          <p:cNvSpPr/>
          <p:nvPr/>
        </p:nvSpPr>
        <p:spPr>
          <a:xfrm>
            <a:off x="283464" y="2779776"/>
            <a:ext cx="11594592" cy="722376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 latinLnBrk="1">
              <a:lnSpc>
                <a:spcPct val="100000"/>
              </a:lnSpc>
            </a:pPr>
            <a:r>
              <a:rPr lang="en-US" altLang="zh-CN" sz="4400" b="1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基础知识·诊断</a:t>
            </a:r>
            <a:endParaRPr lang="en-US" altLang="zh-CN" sz="4400" dirty="0"/>
          </a:p>
        </p:txBody>
      </p:sp>
      <p:pic>
        <p:nvPicPr>
          <p:cNvPr id="3" name="C_3#e17457392.fixed?vbadefaultcenterpage=1&amp;parentnodeid=bff004d14&amp;vbahtmlprocessed=1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61872" y="3575304"/>
            <a:ext cx="9756648" cy="82296"/>
          </a:xfrm>
          <a:prstGeom prst="rect">
            <a:avLst/>
          </a:prstGeom>
        </p:spPr>
      </p:pic>
    </p:spTree>
  </p:cSld>
  <p:clrMapOvr>
    <a:masterClrMapping/>
  </p:clrMapOvr>
  <p:transition>
    <p:split dir="in"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QC_4_BD.72_1#91f9e779d?vbadefaultcenterpage=1&amp;parentnodeid=7413d250d&amp;vbahtmlprocessed=1"/>
              <p:cNvSpPr/>
              <p:nvPr/>
            </p:nvSpPr>
            <p:spPr>
              <a:xfrm>
                <a:off x="502920" y="756000"/>
                <a:ext cx="11183112" cy="650621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/>
              <a:lstStyle/>
              <a:p>
                <a:pPr marL="0" algn="l" latinLnBrk="1">
                  <a:lnSpc>
                    <a:spcPct val="134000"/>
                  </a:lnSpc>
                </a:pPr>
                <a:r>
                  <a:rPr lang="en-US" altLang="zh-CN" sz="2400" b="1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深度训练2</a:t>
                </a:r>
                <a:r>
                  <a:rPr lang="en-US" altLang="zh-CN" sz="2400" b="1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E81B23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（2022 </a:t>
                </a:r>
                <a:r>
                  <a:rPr lang="en-US" altLang="zh-CN" sz="2400" b="1" i="0" dirty="0">
                    <a:solidFill>
                      <a:srgbClr val="E81B23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·</a:t>
                </a:r>
                <a:r>
                  <a:rPr lang="en-US" altLang="zh-CN" sz="2400" b="0" i="0" dirty="0">
                    <a:solidFill>
                      <a:srgbClr val="E81B23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 err="1">
                    <a:solidFill>
                      <a:srgbClr val="E81B23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新高考Ⅰ卷）</a:t>
                </a: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设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𝑎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0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.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1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e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0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.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𝑏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9</m:t>
                        </m:r>
                      </m:den>
                    </m:f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𝑐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=−</m:t>
                    </m:r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ln</m:t>
                    </m:r>
                    <m:r>
                      <m:rPr>
                        <m:nor/>
                      </m:rPr>
                      <a:rPr lang="en-US" altLang="zh-CN" sz="2400" b="0" i="0" dirty="0">
                        <a:solidFill>
                          <a:srgbClr val="000000"/>
                        </a:solidFill>
                        <a:latin typeface="Times New Roman" panose="02020603050405020304" pitchFamily="34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 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0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.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9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，则(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1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  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)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</p:txBody>
          </p:sp>
        </mc:Choice>
        <mc:Fallback>
          <p:sp>
            <p:nvSpPr>
              <p:cNvPr id="2" name="QC_4_BD.72_1#91f9e779d?vbadefaultcenterpage=1&amp;parentnodeid=7413d250d&amp;vbahtmlprocessed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756000"/>
                <a:ext cx="11183112" cy="650621"/>
              </a:xfrm>
              <a:prstGeom prst="rect">
                <a:avLst/>
              </a:prstGeom>
              <a:blipFill rotWithShape="1">
                <a:blip r:embed="rId1"/>
                <a:stretch>
                  <a:fillRect t="-54" r="1" b="-759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QC_4_AN.73_1#91f9e779d.bracket?vbadefaultcenterpage=1&amp;parentnodeid=7413d250d&amp;vbapositionanswer=28&amp;vbahtmlprocessed=1"/>
          <p:cNvSpPr/>
          <p:nvPr/>
        </p:nvSpPr>
        <p:spPr>
          <a:xfrm>
            <a:off x="10068941" y="984092"/>
            <a:ext cx="441325" cy="35477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algn="ctr" latinLnBrk="1">
              <a:lnSpc>
                <a:spcPts val="2900"/>
              </a:lnSpc>
            </a:pPr>
            <a:r>
              <a:rPr lang="en-US" altLang="zh-CN" sz="2400" b="1" i="0" dirty="0">
                <a:solidFill>
                  <a:srgbClr val="FF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C</a:t>
            </a:r>
            <a:endParaRPr lang="en-US" altLang="zh-CN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QC_4_BD.74_1#91f9e779d.choices?vbadefaultcenterpage=1&amp;parentnodeid=7413d250d&amp;vbahtmlprocessed=1"/>
              <p:cNvSpPr/>
              <p:nvPr/>
            </p:nvSpPr>
            <p:spPr>
              <a:xfrm>
                <a:off x="502920" y="1406748"/>
                <a:ext cx="11183112" cy="435356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/>
              <a:lstStyle/>
              <a:p>
                <a:pPr latinLnBrk="1">
                  <a:lnSpc>
                    <a:spcPct val="134000"/>
                  </a:lnSpc>
                  <a:tabLst>
                    <a:tab pos="2868295" algn="l"/>
                    <a:tab pos="5699125" algn="l"/>
                    <a:tab pos="8529955" algn="l"/>
                  </a:tabLst>
                </a:pP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A.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𝑎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&lt;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𝑏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&lt;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𝑐</m:t>
                    </m:r>
                  </m:oMath>
                </a14:m>
                <a:r>
                  <a:rPr lang="en-US" altLang="zh-CN" sz="2400" b="0" i="0" spc="-1030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	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B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𝑐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&lt;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𝑏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&lt;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𝑎</m:t>
                    </m:r>
                  </m:oMath>
                </a14:m>
                <a:r>
                  <a:rPr lang="en-US" altLang="zh-CN" sz="2400" b="0" i="0" spc="-1030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	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C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𝑐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&lt;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𝑎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&lt;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𝑏</m:t>
                    </m:r>
                  </m:oMath>
                </a14:m>
                <a:r>
                  <a:rPr lang="en-US" altLang="zh-CN" sz="2400" b="0" i="0" spc="-1030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	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D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𝑎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&lt;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𝑐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&lt;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𝑏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endParaRPr lang="en-US" altLang="zh-CN" sz="2400" dirty="0"/>
              </a:p>
            </p:txBody>
          </p:sp>
        </mc:Choice>
        <mc:Fallback>
          <p:sp>
            <p:nvSpPr>
              <p:cNvPr id="4" name="QC_4_BD.74_1#91f9e779d.choices?vbadefaultcenterpage=1&amp;parentnodeid=7413d250d&amp;vbahtmlprocessed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1406748"/>
                <a:ext cx="11183112" cy="435356"/>
              </a:xfrm>
              <a:prstGeom prst="rect">
                <a:avLst/>
              </a:prstGeom>
              <a:blipFill rotWithShape="1">
                <a:blip r:embed="rId2"/>
                <a:stretch>
                  <a:fillRect t="-51" r="1" b="-124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QC_4_AS.75_1#91f9e779d?vbadefaultcenterpage=1&amp;parentnodeid=7413d250d&amp;vbahtmlprocessed=1&amp;bbb=1&amp;hasbroken=1"/>
              <p:cNvSpPr/>
              <p:nvPr/>
            </p:nvSpPr>
            <p:spPr>
              <a:xfrm>
                <a:off x="502920" y="1851248"/>
                <a:ext cx="11183112" cy="4486847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34000"/>
                  </a:lnSpc>
                </a:pPr>
                <a:r>
                  <a:rPr lang="en-US" altLang="zh-CN" sz="2400" b="1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解析</a:t>
                </a:r>
                <a:r>
                  <a:rPr lang="en-US" altLang="zh-CN" sz="2400" b="1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由指数的切线放缩可知不等式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e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1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endParaRPr lang="en-US" altLang="zh-CN" sz="2400" dirty="0"/>
              </a:p>
              <a:p>
                <a:pPr latinLnBrk="1">
                  <a:lnSpc>
                    <a:spcPct val="134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宋体" panose="02010600030101010101" pitchFamily="2" charset="-122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所以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e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−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1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endParaRPr lang="en-US" altLang="zh-CN" sz="2400" dirty="0"/>
              </a:p>
              <a:p>
                <a:pPr latinLnBrk="1">
                  <a:lnSpc>
                    <a:spcPct val="134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宋体" panose="02010600030101010101" pitchFamily="2" charset="-122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即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e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≤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−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den>
                    </m:f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&lt;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，所以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e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0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.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&lt;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−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0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.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10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9</m:t>
                        </m:r>
                      </m:den>
                    </m:f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，故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𝑎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&lt;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𝑏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  <a:p>
                <a:pPr latinLnBrk="1">
                  <a:lnSpc>
                    <a:spcPct val="134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宋体" panose="02010600030101010101" pitchFamily="2" charset="-122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由对数的切线放缩得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ln</m:t>
                    </m:r>
                    <m:r>
                      <m:rPr>
                        <m:nor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Times New Roman" panose="02020603050405020304" pitchFamily="34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 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≤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1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，即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ln</m:t>
                    </m:r>
                    <m:r>
                      <m:rPr>
                        <m:nor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Times New Roman" panose="02020603050405020304" pitchFamily="34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 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1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den>
                    </m:f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endParaRPr lang="en-US" altLang="zh-CN" sz="2400" dirty="0"/>
              </a:p>
              <a:p>
                <a:pPr latinLnBrk="1">
                  <a:lnSpc>
                    <a:spcPct val="134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宋体" panose="02010600030101010101" pitchFamily="2" charset="-122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所以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ln</m:t>
                        </m:r>
                        <m:r>
                          <m:rPr>
                            <m:nor/>
                          </m:rP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Times New Roman" panose="02020603050405020304" pitchFamily="34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 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0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.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9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&gt;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−</m:t>
                        </m:r>
                        <m:f>
                          <m:f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fPr>
                          <m:num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0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.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9</m:t>
                            </m:r>
                          </m:den>
                        </m:f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=−</m:t>
                        </m:r>
                        <m:f>
                          <m:f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fPr>
                          <m:num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9</m:t>
                            </m:r>
                          </m:den>
                        </m:f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⇒−</m:t>
                        </m:r>
                        <m:r>
                          <m:rPr>
                            <m:sty m:val="p"/>
                          </m:rP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ln</m:t>
                        </m:r>
                        <m:r>
                          <m:rPr>
                            <m:nor/>
                          </m:rP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Times New Roman" panose="02020603050405020304" pitchFamily="34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 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0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.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9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&lt;</m:t>
                        </m:r>
                        <m:f>
                          <m:f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fPr>
                          <m:num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9</m:t>
                            </m:r>
                          </m:den>
                        </m:f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，故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𝑐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&lt;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𝑏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  <a:p>
                <a:pPr latinLnBrk="1">
                  <a:lnSpc>
                    <a:spcPct val="134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宋体" panose="02010600030101010101" pitchFamily="2" charset="-122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由切线放缩得不等式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ln</m:t>
                    </m:r>
                    <m:r>
                      <m:rPr>
                        <m:nor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Times New Roman" panose="02020603050405020304" pitchFamily="34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 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&lt;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−</m:t>
                        </m:r>
                        <m:f>
                          <m:f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fPr>
                          <m:num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</m:den>
                        </m:f>
                      </m:e>
                    </m: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，所以</a:t>
                </a:r>
                <a:endParaRPr lang="en-US" altLang="zh-CN" sz="2400" b="0" i="0">
                  <a:solidFill>
                    <a:srgbClr val="FF0000"/>
                  </a:solidFill>
                  <a:latin typeface="Times New Roman" panose="02020603050405020304" pitchFamily="34" charset="0"/>
                  <a:ea typeface="微软雅黑" panose="020B0503020204020204" pitchFamily="34" charset="-122"/>
                  <a:cs typeface="Times New Roman" panose="02020603050405020304" pitchFamily="34" charset="-120"/>
                </a:endParaRPr>
              </a:p>
              <a:p>
                <a:pPr latinLnBrk="1">
                  <a:lnSpc>
                    <a:spcPct val="134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ln</m:t>
                    </m:r>
                    <m:r>
                      <m:rPr>
                        <m:nor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Times New Roman" panose="02020603050405020304" pitchFamily="34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 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10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9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&lt;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×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fPr>
                          <m:num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10</m:t>
                            </m:r>
                          </m:num>
                          <m:den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9</m:t>
                            </m:r>
                          </m:den>
                        </m:f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−</m:t>
                        </m:r>
                        <m:f>
                          <m:f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fPr>
                          <m:num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9</m:t>
                            </m:r>
                          </m:num>
                          <m:den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10</m:t>
                            </m:r>
                          </m:den>
                        </m:f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19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180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&lt;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0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.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11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&lt;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0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.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1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e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0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.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，故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𝑐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&lt;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𝑎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.综上，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𝑐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&lt;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𝑎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&lt;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𝑏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.故选C.</a:t>
                </a:r>
                <a:endParaRPr lang="en-US" altLang="zh-CN" sz="2400" dirty="0"/>
              </a:p>
            </p:txBody>
          </p:sp>
        </mc:Choice>
        <mc:Fallback>
          <p:sp>
            <p:nvSpPr>
              <p:cNvPr id="5" name="QC_4_AS.75_1#91f9e779d?vbadefaultcenterpage=1&amp;parentnodeid=7413d250d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1851248"/>
                <a:ext cx="11183112" cy="4486847"/>
              </a:xfrm>
              <a:prstGeom prst="rect">
                <a:avLst/>
              </a:prstGeom>
              <a:blipFill rotWithShape="1">
                <a:blip r:embed="rId3"/>
                <a:stretch>
                  <a:fillRect t="-5" r="1" b="-14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 build="p"/>
      <p:bldP spid="5" grpId="0" animBg="1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QC_4_BD.76_1#712512bdc?vbadefaultcenterpage=1&amp;parentnodeid=7413d250d&amp;vbahtmlprocessed=1"/>
              <p:cNvSpPr/>
              <p:nvPr/>
            </p:nvSpPr>
            <p:spPr>
              <a:xfrm>
                <a:off x="502920" y="1562209"/>
                <a:ext cx="11183112" cy="713804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/>
              <a:lstStyle/>
              <a:p>
                <a:pPr marL="0" algn="l" latinLnBrk="1">
                  <a:lnSpc>
                    <a:spcPct val="150000"/>
                  </a:lnSpc>
                </a:pPr>
                <a:r>
                  <a:rPr lang="en-US" altLang="zh-CN" sz="2400" b="1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深度训练3</a:t>
                </a:r>
                <a:r>
                  <a:rPr lang="en-US" altLang="zh-CN" sz="2400" b="1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E81B23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（2022 </a:t>
                </a:r>
                <a:r>
                  <a:rPr lang="en-US" altLang="zh-CN" sz="2400" b="1" i="0" dirty="0">
                    <a:solidFill>
                      <a:srgbClr val="E81B23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·</a:t>
                </a:r>
                <a:r>
                  <a:rPr lang="en-US" altLang="zh-CN" sz="2400" b="0" i="0" dirty="0">
                    <a:solidFill>
                      <a:srgbClr val="E81B23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 err="1">
                    <a:solidFill>
                      <a:srgbClr val="E81B23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全国甲卷）</a:t>
                </a: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已知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𝑎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31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32</m:t>
                        </m:r>
                      </m:den>
                    </m:f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𝑏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cos</m:t>
                    </m:r>
                    <m:r>
                      <m:rPr>
                        <m:nor/>
                      </m:rPr>
                      <a:rPr lang="en-US" altLang="zh-CN" sz="2400" b="0" i="0" dirty="0">
                        <a:solidFill>
                          <a:srgbClr val="000000"/>
                        </a:solidFill>
                        <a:latin typeface="Times New Roman" panose="02020603050405020304" pitchFamily="34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 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𝑐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4</m:t>
                    </m:r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sin</m:t>
                    </m:r>
                    <m:r>
                      <m:rPr>
                        <m:nor/>
                      </m:rPr>
                      <a:rPr lang="en-US" altLang="zh-CN" sz="2400" b="0" i="0" dirty="0">
                        <a:solidFill>
                          <a:srgbClr val="000000"/>
                        </a:solidFill>
                        <a:latin typeface="Times New Roman" panose="02020603050405020304" pitchFamily="34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 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，则(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1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  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)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</p:txBody>
          </p:sp>
        </mc:Choice>
        <mc:Fallback>
          <p:sp>
            <p:nvSpPr>
              <p:cNvPr id="2" name="QC_4_BD.76_1#712512bdc?vbadefaultcenterpage=1&amp;parentnodeid=7413d250d&amp;vbahtmlprocessed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1562209"/>
                <a:ext cx="11183112" cy="713804"/>
              </a:xfrm>
              <a:prstGeom prst="rect">
                <a:avLst/>
              </a:prstGeom>
              <a:blipFill rotWithShape="1">
                <a:blip r:embed="rId1"/>
                <a:stretch>
                  <a:fillRect t="-15" r="1" b="-98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QC_4_AN.77_1#712512bdc.bracket?vbadefaultcenterpage=1&amp;parentnodeid=7413d250d&amp;vbapositionanswer=29&amp;vbahtmlprocessed=1"/>
          <p:cNvSpPr/>
          <p:nvPr/>
        </p:nvSpPr>
        <p:spPr>
          <a:xfrm>
            <a:off x="9645142" y="1852023"/>
            <a:ext cx="441325" cy="35477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algn="ctr" latinLnBrk="1">
              <a:lnSpc>
                <a:spcPts val="2900"/>
              </a:lnSpc>
            </a:pPr>
            <a:r>
              <a:rPr lang="en-US" altLang="zh-CN" sz="2400" b="1" i="0" dirty="0">
                <a:solidFill>
                  <a:srgbClr val="FF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A</a:t>
            </a:r>
            <a:endParaRPr lang="en-US" altLang="zh-CN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QC_4_BD.78_1#712512bdc.choices?vbadefaultcenterpage=1&amp;parentnodeid=7413d250d&amp;vbahtmlprocessed=1"/>
              <p:cNvSpPr/>
              <p:nvPr/>
            </p:nvSpPr>
            <p:spPr>
              <a:xfrm>
                <a:off x="502920" y="2276457"/>
                <a:ext cx="11183112" cy="479235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/>
              <a:lstStyle/>
              <a:p>
                <a:pPr latinLnBrk="1">
                  <a:lnSpc>
                    <a:spcPct val="150000"/>
                  </a:lnSpc>
                  <a:tabLst>
                    <a:tab pos="2868295" algn="l"/>
                    <a:tab pos="5699125" algn="l"/>
                    <a:tab pos="8529955" algn="l"/>
                  </a:tabLst>
                </a:pP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A.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𝑐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&gt;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𝑏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&gt;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𝑎</m:t>
                    </m:r>
                  </m:oMath>
                </a14:m>
                <a:r>
                  <a:rPr lang="en-US" altLang="zh-CN" sz="2400" b="0" i="0" spc="-1030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	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B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𝑏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&gt;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𝑎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&gt;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𝑐</m:t>
                    </m:r>
                  </m:oMath>
                </a14:m>
                <a:r>
                  <a:rPr lang="en-US" altLang="zh-CN" sz="2400" b="0" i="0" spc="-1030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	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C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𝑎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&gt;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𝑏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&gt;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𝑐</m:t>
                    </m:r>
                  </m:oMath>
                </a14:m>
                <a:r>
                  <a:rPr lang="en-US" altLang="zh-CN" sz="2400" b="0" i="0" spc="-1030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	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D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𝑎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&gt;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𝑐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&gt;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𝑏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endParaRPr lang="en-US" altLang="zh-CN" sz="2400" dirty="0"/>
              </a:p>
            </p:txBody>
          </p:sp>
        </mc:Choice>
        <mc:Fallback>
          <p:sp>
            <p:nvSpPr>
              <p:cNvPr id="4" name="QC_4_BD.78_1#712512bdc.choices?vbadefaultcenterpage=1&amp;parentnodeid=7413d250d&amp;vbahtmlprocessed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2276457"/>
                <a:ext cx="11183112" cy="479235"/>
              </a:xfrm>
              <a:prstGeom prst="rect">
                <a:avLst/>
              </a:prstGeom>
              <a:blipFill rotWithShape="1">
                <a:blip r:embed="rId2"/>
                <a:stretch>
                  <a:fillRect t="-129" r="1" b="-143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QC_4_AS.79_1#712512bdc?vbadefaultcenterpage=1&amp;parentnodeid=7413d250d&amp;vbahtmlprocessed=1&amp;bbb=1&amp;hasbroken=1"/>
              <p:cNvSpPr/>
              <p:nvPr/>
            </p:nvSpPr>
            <p:spPr>
              <a:xfrm>
                <a:off x="502920" y="2759057"/>
                <a:ext cx="11183112" cy="2799334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10000"/>
                  </a:lnSpc>
                </a:pPr>
                <a:r>
                  <a:rPr lang="en-US" altLang="zh-CN" sz="2400" b="1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解析</a:t>
                </a:r>
                <a:r>
                  <a:rPr lang="en-US" altLang="zh-CN" sz="2400" b="1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因为当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∈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0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,</m:t>
                        </m:r>
                        <m:f>
                          <m:f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π</m:t>
                            </m:r>
                          </m:num>
                          <m:den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den>
                        </m:f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时,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&lt;</m:t>
                    </m:r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tan</m:t>
                    </m:r>
                    <m:r>
                      <m:rPr>
                        <m:nor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Times New Roman" panose="02020603050405020304" pitchFamily="34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 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endParaRPr lang="en-US" altLang="zh-CN" sz="2400" dirty="0"/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宋体" panose="02010600030101010101" pitchFamily="2" charset="-122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所以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𝑐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𝑏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4</m:t>
                    </m:r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tan</m:t>
                    </m:r>
                    <m:r>
                      <m:rPr>
                        <m:nor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Times New Roman" panose="02020603050405020304" pitchFamily="34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 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4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&gt;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1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，故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𝑐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𝑏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&gt;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1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，所以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𝑐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&gt;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𝑏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；</a:t>
                </a:r>
                <a:endParaRPr lang="en-US" altLang="zh-CN" sz="2400" dirty="0"/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宋体" panose="02010600030101010101" pitchFamily="2" charset="-122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当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∈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0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,</m:t>
                        </m:r>
                        <m:f>
                          <m:f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π</m:t>
                            </m:r>
                          </m:num>
                          <m:den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den>
                        </m:f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时,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sin</m:t>
                    </m:r>
                    <m:r>
                      <m:rPr>
                        <m:nor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Times New Roman" panose="02020603050405020304" pitchFamily="34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 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&lt;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，取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8</m:t>
                        </m:r>
                      </m:den>
                    </m:f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，得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cos</m:t>
                    </m:r>
                    <m:r>
                      <m:rPr>
                        <m:nor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Times New Roman" panose="02020603050405020304" pitchFamily="34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 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4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1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2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sin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8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&gt;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1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2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×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8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31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32</m:t>
                        </m:r>
                      </m:den>
                    </m:f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，故</a:t>
                </a:r>
                <a:endParaRPr lang="en-US" altLang="zh-CN" sz="2400" b="0" i="0">
                  <a:solidFill>
                    <a:srgbClr val="FF0000"/>
                  </a:solidFill>
                  <a:latin typeface="Times New Roman" panose="02020603050405020304" pitchFamily="34" charset="0"/>
                  <a:ea typeface="微软雅黑" panose="020B0503020204020204" pitchFamily="34" charset="-122"/>
                  <a:cs typeface="Times New Roman" panose="02020603050405020304" pitchFamily="34" charset="-120"/>
                </a:endParaRPr>
              </a:p>
              <a:p>
                <a:pPr latinLnBrk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𝑏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&gt;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𝑎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.故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𝑐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&gt;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𝑏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&gt;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𝑎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.故选A.</a:t>
                </a:r>
                <a:endParaRPr lang="en-US" altLang="zh-CN" sz="2400" dirty="0"/>
              </a:p>
            </p:txBody>
          </p:sp>
        </mc:Choice>
        <mc:Fallback>
          <p:sp>
            <p:nvSpPr>
              <p:cNvPr id="5" name="QC_4_AS.79_1#712512bdc?vbadefaultcenterpage=1&amp;parentnodeid=7413d250d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2759057"/>
                <a:ext cx="11183112" cy="2799334"/>
              </a:xfrm>
              <a:prstGeom prst="rect">
                <a:avLst/>
              </a:prstGeom>
              <a:blipFill rotWithShape="1">
                <a:blip r:embed="rId3"/>
                <a:stretch>
                  <a:fillRect t="-22" r="1" b="-17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 build="p"/>
      <p:bldP spid="5" grpId="0" animBg="1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split dir="in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_4_BD#8972869ff?vbadefaultcenterpage=1&amp;parentnodeid=e17457392&amp;vbahtmlprocessed=1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13048" y="756000"/>
            <a:ext cx="4562856" cy="530352"/>
          </a:xfrm>
          <a:prstGeom prst="rect">
            <a:avLst/>
          </a:prstGeom>
        </p:spPr>
      </p:pic>
      <p:graphicFrame>
        <p:nvGraphicFramePr>
          <p:cNvPr id="16" name="对象 15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077754" y="1667034"/>
          <a:ext cx="10781030" cy="47701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文档" r:id="rId3" imgW="12649200" imgH="5615940" progId="Word.Document.12">
                  <p:embed/>
                </p:oleObj>
              </mc:Choice>
              <mc:Fallback>
                <p:oleObj name="文档" r:id="rId3" imgW="12649200" imgH="5615940" progId="Word.Document.12">
                  <p:embed/>
                  <p:pic>
                    <p:nvPicPr>
                      <p:cNvPr id="0" name="对象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7754" y="1667034"/>
                        <a:ext cx="10781030" cy="477012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5.0bb9ad110.P_6_AN.1_1"/>
          <p:cNvSpPr/>
          <p:nvPr>
            <p:custDataLst>
              <p:tags r:id="rId5"/>
            </p:custDataLst>
          </p:nvPr>
        </p:nvSpPr>
        <p:spPr>
          <a:xfrm>
            <a:off x="4343968" y="4093561"/>
            <a:ext cx="1370904" cy="49022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>
              <a:lnSpc>
                <a:spcPct val="150000"/>
              </a:lnSpc>
            </a:pPr>
            <a:r>
              <a:rPr lang="zh-CN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左正右负</a:t>
            </a:r>
            <a:endParaRPr lang="en-US" sz="1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5.0bb9ad110.P_6_AN.1_1"/>
          <p:cNvSpPr/>
          <p:nvPr>
            <p:custDataLst>
              <p:tags r:id="rId6"/>
            </p:custDataLst>
          </p:nvPr>
        </p:nvSpPr>
        <p:spPr>
          <a:xfrm>
            <a:off x="6825294" y="4093561"/>
            <a:ext cx="1334377" cy="49022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zh-CN" altLang="zh-CN" sz="2400" dirty="0">
                <a:solidFill>
                  <a:srgbClr val="FF0000"/>
                </a:solidFill>
                <a:latin typeface="Times New Roman" panose="02020603050405020304"/>
                <a:ea typeface="微软雅黑" panose="020B0503020204020204" pitchFamily="34" charset="-122"/>
                <a:cs typeface="Times New Roman" panose="02020603050405020304"/>
              </a:rPr>
              <a:t>极大值点</a:t>
            </a:r>
            <a:endParaRPr lang="zh-CN" altLang="zh-CN" sz="1200" dirty="0">
              <a:solidFill>
                <a:srgbClr val="FF0000"/>
              </a:solidFill>
              <a:effectLst/>
              <a:latin typeface="NEU-BZ-S92"/>
              <a:ea typeface="方正书宋_GBK"/>
              <a:cs typeface="Times New Roman" panose="02020603050405020304"/>
            </a:endParaRPr>
          </a:p>
        </p:txBody>
      </p:sp>
      <p:sp>
        <p:nvSpPr>
          <p:cNvPr id="20" name="5.0bb9ad110.P_6_AN.1_1"/>
          <p:cNvSpPr/>
          <p:nvPr>
            <p:custDataLst>
              <p:tags r:id="rId7"/>
            </p:custDataLst>
          </p:nvPr>
        </p:nvSpPr>
        <p:spPr>
          <a:xfrm>
            <a:off x="4343968" y="4583781"/>
            <a:ext cx="1334378" cy="49022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zh-CN" altLang="zh-CN" sz="2400" dirty="0">
                <a:solidFill>
                  <a:srgbClr val="FF0000"/>
                </a:solidFill>
                <a:latin typeface="Times New Roman" panose="02020603050405020304"/>
                <a:ea typeface="微软雅黑" panose="020B0503020204020204" pitchFamily="34" charset="-122"/>
                <a:cs typeface="Times New Roman" panose="02020603050405020304"/>
              </a:rPr>
              <a:t>左负右正</a:t>
            </a:r>
            <a:endParaRPr lang="zh-CN" altLang="zh-CN" sz="1200" dirty="0">
              <a:solidFill>
                <a:srgbClr val="000000"/>
              </a:solidFill>
              <a:effectLst/>
              <a:latin typeface="NEU-BZ-S92"/>
              <a:ea typeface="方正书宋_GBK"/>
              <a:cs typeface="Times New Roman" panose="02020603050405020304"/>
            </a:endParaRPr>
          </a:p>
        </p:txBody>
      </p:sp>
      <p:sp>
        <p:nvSpPr>
          <p:cNvPr id="21" name="5.0bb9ad110.P_6_AN.1_1"/>
          <p:cNvSpPr/>
          <p:nvPr>
            <p:custDataLst>
              <p:tags r:id="rId8"/>
            </p:custDataLst>
          </p:nvPr>
        </p:nvSpPr>
        <p:spPr>
          <a:xfrm>
            <a:off x="6931848" y="4583897"/>
            <a:ext cx="1227823" cy="57507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>
              <a:lnSpc>
                <a:spcPct val="150000"/>
              </a:lnSpc>
            </a:pPr>
            <a:r>
              <a:rPr lang="zh-CN" altLang="zh-CN" sz="2400" dirty="0">
                <a:solidFill>
                  <a:srgbClr val="FF0000"/>
                </a:solidFill>
                <a:latin typeface="Times New Roman" panose="02020603050405020304"/>
                <a:ea typeface="微软雅黑" panose="020B0503020204020204" pitchFamily="34" charset="-122"/>
                <a:cs typeface="Times New Roman" panose="02020603050405020304"/>
              </a:rPr>
              <a:t>极小值点</a:t>
            </a:r>
            <a:endParaRPr lang="en-US" sz="100" dirty="0">
              <a:solidFill>
                <a:srgbClr val="FF0000"/>
              </a:solidFill>
            </a:endParaRPr>
          </a:p>
        </p:txBody>
      </p:sp>
      <p:sp>
        <p:nvSpPr>
          <p:cNvPr id="22" name="TextBox 8"/>
          <p:cNvSpPr txBox="1"/>
          <p:nvPr>
            <p:custDataLst>
              <p:tags r:id="rId9"/>
            </p:custDataLst>
          </p:nvPr>
        </p:nvSpPr>
        <p:spPr>
          <a:xfrm>
            <a:off x="4739126" y="5618516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zh-CN" sz="2400" dirty="0">
                <a:solidFill>
                  <a:srgbClr val="FF0000"/>
                </a:solidFill>
                <a:latin typeface="Times New Roman" panose="02020603050405020304"/>
                <a:ea typeface="微软雅黑" panose="020B0503020204020204" pitchFamily="34" charset="-122"/>
                <a:cs typeface="Times New Roman" panose="02020603050405020304"/>
              </a:rPr>
              <a:t>极值点</a:t>
            </a:r>
            <a:endParaRPr lang="zh-CN" altLang="en-US" sz="2400" dirty="0"/>
          </a:p>
        </p:txBody>
      </p:sp>
      <p:sp>
        <p:nvSpPr>
          <p:cNvPr id="23" name="TextBox 11"/>
          <p:cNvSpPr txBox="1"/>
          <p:nvPr>
            <p:custDataLst>
              <p:tags r:id="rId10"/>
            </p:custDataLst>
          </p:nvPr>
        </p:nvSpPr>
        <p:spPr>
          <a:xfrm>
            <a:off x="8992732" y="5618443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zh-CN" sz="2400" dirty="0">
                <a:solidFill>
                  <a:srgbClr val="FF0000"/>
                </a:solidFill>
                <a:latin typeface="Times New Roman" panose="02020603050405020304"/>
                <a:ea typeface="微软雅黑" panose="020B0503020204020204" pitchFamily="34" charset="-122"/>
                <a:cs typeface="Times New Roman" panose="02020603050405020304"/>
              </a:rPr>
              <a:t>极值</a:t>
            </a:r>
            <a:endParaRPr lang="zh-CN" altLang="en-US" sz="2400" dirty="0"/>
          </a:p>
        </p:txBody>
      </p:sp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0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1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utoUpdateAnimBg="0"/>
      <p:bldP spid="19" grpId="0" autoUpdateAnimBg="0"/>
      <p:bldP spid="20" grpId="0" autoUpdateAnimBg="0"/>
      <p:bldP spid="21" grpId="0" autoUpdateAnimBg="0"/>
      <p:bldP spid="22" grpId="0"/>
      <p:bldP spid="2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_6_BD#351ea5d1a?segpoint=1&amp;vbadefaultcenterpage=1&amp;parentnodeid=0fc05b567&amp;vbahtmlprocessed=1"/>
          <p:cNvSpPr/>
          <p:nvPr/>
        </p:nvSpPr>
        <p:spPr>
          <a:xfrm>
            <a:off x="502920" y="2779345"/>
            <a:ext cx="11183112" cy="158731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 latinLnBrk="1">
              <a:lnSpc>
                <a:spcPct val="150000"/>
              </a:lnSpc>
            </a:pPr>
            <a:r>
              <a:rPr lang="en-US" altLang="zh-CN" sz="2400" b="0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【提醒】</a:t>
            </a:r>
            <a:r>
              <a:rPr lang="en-US" altLang="zh-CN" sz="2400" b="1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1. </a:t>
            </a:r>
            <a:r>
              <a:rPr lang="en-US" altLang="zh-CN" sz="2400" b="0" i="0" dirty="0" err="1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函数的极值点一定出现在区间的内部，区间的端点不能称为极值点</a:t>
            </a:r>
            <a:r>
              <a:rPr lang="en-US" altLang="zh-CN" sz="2400" b="0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；</a:t>
            </a:r>
            <a:endParaRPr lang="en-US" altLang="zh-CN" sz="2400" b="0" i="0" dirty="0">
              <a:solidFill>
                <a:srgbClr val="000000"/>
              </a:solidFill>
              <a:latin typeface="Times New Roman" panose="02020603050405020304" pitchFamily="34" charset="0"/>
              <a:ea typeface="微软雅黑" panose="020B0503020204020204" pitchFamily="34" charset="-122"/>
              <a:cs typeface="Times New Roman" panose="02020603050405020304" pitchFamily="34" charset="-120"/>
            </a:endParaRPr>
          </a:p>
          <a:p>
            <a:pPr lvl="0" latinLnBrk="1">
              <a:lnSpc>
                <a:spcPct val="150000"/>
              </a:lnSpc>
            </a:pPr>
            <a:r>
              <a:rPr lang="en-US" altLang="zh-CN" sz="2400" b="1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2. </a:t>
            </a:r>
            <a:r>
              <a:rPr lang="en-US" altLang="zh-CN" sz="2400" dirty="0" err="1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在函数的整个定义域内，极值不一定是唯一的，有可能有多个极大值或极小值</a:t>
            </a: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；</a:t>
            </a:r>
            <a:endParaRPr lang="en-US" altLang="zh-CN" sz="2400" dirty="0">
              <a:solidFill>
                <a:prstClr val="black"/>
              </a:solidFill>
            </a:endParaRPr>
          </a:p>
          <a:p>
            <a:pPr lvl="0" latinLnBrk="1">
              <a:lnSpc>
                <a:spcPct val="150000"/>
              </a:lnSpc>
            </a:pPr>
            <a:r>
              <a:rPr lang="en-US" altLang="zh-CN" sz="2400" b="1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3. </a:t>
            </a:r>
            <a:r>
              <a:rPr lang="en-US" altLang="zh-CN" sz="2400" dirty="0" err="1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极大值与极小值之间无确定的大小关系</a:t>
            </a: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.</a:t>
            </a:r>
            <a:endParaRPr lang="en-US" altLang="zh-CN" sz="2400" dirty="0"/>
          </a:p>
        </p:txBody>
      </p:sp>
    </p:spTree>
  </p:cSld>
  <p:clrMapOvr>
    <a:masterClrMapping/>
  </p:clrMapOvr>
  <p:transition>
    <p:split dir="in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_5_BD#d9a53a0d6?segpoint=1&amp;vbadefaultcenterpage=1&amp;parentnodeid=8972869ff&amp;vbahtmlprocessed=1"/>
          <p:cNvSpPr/>
          <p:nvPr/>
        </p:nvSpPr>
        <p:spPr>
          <a:xfrm>
            <a:off x="502920" y="756000"/>
            <a:ext cx="11183112" cy="9499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 latinLnBrk="1">
              <a:lnSpc>
                <a:spcPct val="150000"/>
              </a:lnSpc>
            </a:pPr>
            <a:r>
              <a:rPr lang="en-US" altLang="zh-CN" sz="2600" b="1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二、函数的最大（小）值</a:t>
            </a:r>
            <a:endParaRPr lang="en-US" altLang="zh-CN" sz="26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P_6_BD#161c80cd7?segpoint=1&amp;vbadefaultcenterpage=1&amp;parentnodeid=d9a53a0d6&amp;vbahtmlprocessed=1"/>
              <p:cNvSpPr/>
              <p:nvPr/>
            </p:nvSpPr>
            <p:spPr>
              <a:xfrm>
                <a:off x="502920" y="1333255"/>
                <a:ext cx="11183112" cy="49003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1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1.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函数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𝑓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在区间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[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𝑎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,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𝑏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]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上有最值的条件</a:t>
                </a:r>
                <a:endParaRPr lang="en-US" altLang="zh-CN" sz="2400" dirty="0"/>
              </a:p>
            </p:txBody>
          </p:sp>
        </mc:Choice>
        <mc:Fallback>
          <p:sp>
            <p:nvSpPr>
              <p:cNvPr id="3" name="P_6_BD#161c80cd7?segpoint=1&amp;vbadefaultcenterpage=1&amp;parentnodeid=d9a53a0d6&amp;vbahtmlprocessed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1333255"/>
                <a:ext cx="11183112" cy="490030"/>
              </a:xfrm>
              <a:prstGeom prst="rect">
                <a:avLst/>
              </a:prstGeom>
              <a:blipFill rotWithShape="1">
                <a:blip r:embed="rId1"/>
                <a:stretch>
                  <a:fillRect t="-80" r="1" b="-118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P_6_BD#161c80cd7?segpoint=1&amp;vbadefaultcenterpage=1&amp;parentnodeid=d9a53a0d6&amp;vbahtmlprocessed=1&amp;bbb=1&amp;hasbroken=1"/>
              <p:cNvSpPr/>
              <p:nvPr/>
            </p:nvSpPr>
            <p:spPr>
              <a:xfrm>
                <a:off x="502920" y="1825848"/>
                <a:ext cx="11183112" cy="103867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   </a:t>
                </a: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如果在区间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[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𝑎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,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𝑏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]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上函数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𝑓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的图象是一条</a:t>
                </a:r>
                <a:r>
                  <a:rPr lang="en-US" altLang="zh-CN" sz="240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  <a:sym typeface="+mn-ea"/>
                  </a:rPr>
                  <a:t>⑦</a:t>
                </a:r>
                <a:r>
                  <a:rPr lang="en-US" altLang="zh-CN" sz="2400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__________</a:t>
                </a: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的曲线，那么它必有最</a:t>
                </a:r>
                <a:endParaRPr lang="en-US" altLang="zh-CN" sz="2400" b="0" i="0" dirty="0">
                  <a:solidFill>
                    <a:srgbClr val="000000"/>
                  </a:solidFill>
                  <a:latin typeface="Times New Roman" panose="02020603050405020304" pitchFamily="34" charset="0"/>
                  <a:ea typeface="微软雅黑" panose="020B0503020204020204" pitchFamily="34" charset="-122"/>
                  <a:cs typeface="Times New Roman" panose="02020603050405020304" pitchFamily="34" charset="-120"/>
                </a:endParaRPr>
              </a:p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   </a:t>
                </a: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大值和最小值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</p:txBody>
          </p:sp>
        </mc:Choice>
        <mc:Fallback>
          <p:sp>
            <p:nvSpPr>
              <p:cNvPr id="4" name="P_6_BD#161c80cd7?segpoint=1&amp;vbadefaultcenterpage=1&amp;parentnodeid=d9a53a0d6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1825848"/>
                <a:ext cx="11183112" cy="1038670"/>
              </a:xfrm>
              <a:prstGeom prst="rect">
                <a:avLst/>
              </a:prstGeom>
              <a:blipFill rotWithShape="1">
                <a:blip r:embed="rId2"/>
                <a:stretch>
                  <a:fillRect t="-21" r="-1458" b="-56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P_6_BD#161c80cd7?segpoint=1&amp;vbadefaultcenterpage=1&amp;parentnodeid=d9a53a0d6&amp;vbahtmlprocessed=1"/>
              <p:cNvSpPr/>
              <p:nvPr/>
            </p:nvSpPr>
            <p:spPr>
              <a:xfrm>
                <a:off x="502920" y="2867248"/>
                <a:ext cx="11183112" cy="103466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1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2.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求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𝑓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在区间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[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𝑎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,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𝑏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]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上的最大（小）值的步骤</a:t>
                </a:r>
                <a:endParaRPr lang="en-US" altLang="zh-CN" sz="2400" b="0" i="0" dirty="0">
                  <a:solidFill>
                    <a:srgbClr val="000000"/>
                  </a:solidFill>
                  <a:latin typeface="Times New Roman" panose="02020603050405020304" pitchFamily="34" charset="0"/>
                  <a:ea typeface="微软雅黑" panose="020B0503020204020204" pitchFamily="34" charset="-122"/>
                  <a:cs typeface="Times New Roman" panose="02020603050405020304" pitchFamily="34" charset="-120"/>
                </a:endParaRPr>
              </a:p>
              <a:p>
                <a:pPr lvl="0" latinLnBrk="1">
                  <a:lnSpc>
                    <a:spcPct val="150000"/>
                  </a:lnSpc>
                </a:pPr>
                <a:r>
                  <a:rPr lang="en-US" altLang="zh-CN" sz="240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（1）求函数</a:t>
                </a:r>
                <a14:m>
                  <m:oMath xmlns:m="http://schemas.openxmlformats.org/officeDocument/2006/math">
                    <m:r>
                      <a:rPr lang="en-US" altLang="zh-CN" sz="240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  <m:r>
                      <a:rPr lang="en-US" altLang="zh-CN" sz="240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𝑓</m:t>
                    </m:r>
                    <m:d>
                      <m:dPr>
                        <m:ctrlPr>
                          <a:rPr lang="en-US" altLang="zh-CN" sz="24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CN" sz="240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在区间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4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𝑎</m:t>
                        </m:r>
                        <m:r>
                          <a:rPr lang="en-US" altLang="zh-CN" sz="240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,</m:t>
                        </m:r>
                        <m:r>
                          <a:rPr lang="en-US" altLang="zh-CN" sz="240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𝑏</m:t>
                        </m:r>
                      </m:e>
                    </m:d>
                  </m:oMath>
                </a14:m>
                <a:r>
                  <a:rPr lang="en-US" altLang="zh-CN" sz="10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上的</a:t>
                </a:r>
                <a:r>
                  <a:rPr lang="en-US" altLang="zh-CN" sz="240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  <a:sym typeface="+mn-ea"/>
                  </a:rPr>
                  <a:t>⑧</a:t>
                </a:r>
                <a:r>
                  <a:rPr lang="en-US" altLang="zh-CN" sz="240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______</a:t>
                </a:r>
                <a:r>
                  <a:rPr lang="en-US" altLang="zh-CN" sz="240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；</a:t>
                </a:r>
                <a:endParaRPr lang="en-US" altLang="zh-CN" sz="2400" dirty="0"/>
              </a:p>
            </p:txBody>
          </p:sp>
        </mc:Choice>
        <mc:Fallback>
          <p:sp>
            <p:nvSpPr>
              <p:cNvPr id="5" name="P_6_BD#161c80cd7?segpoint=1&amp;vbadefaultcenterpage=1&amp;parentnodeid=d9a53a0d6&amp;vbahtmlprocessed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2867248"/>
                <a:ext cx="11183112" cy="1034669"/>
              </a:xfrm>
              <a:prstGeom prst="rect">
                <a:avLst/>
              </a:prstGeom>
              <a:blipFill rotWithShape="1">
                <a:blip r:embed="rId3"/>
                <a:stretch>
                  <a:fillRect t="-22" r="1" b="-60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P_6_BD#161c80cd7?segpoint=1&amp;vbadefaultcenterpage=1&amp;parentnodeid=d9a53a0d6&amp;vbahtmlprocessed=1&amp;bbb=1&amp;hasbroken=1"/>
              <p:cNvSpPr/>
              <p:nvPr/>
            </p:nvSpPr>
            <p:spPr>
              <a:xfrm>
                <a:off x="502920" y="3908648"/>
                <a:ext cx="11183112" cy="103867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（2）将函数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𝑓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的各极值与端点处的函数值</a:t>
                </a:r>
                <a:r>
                  <a:rPr lang="en-US" altLang="zh-CN" sz="240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  <a:sym typeface="+mn-ea"/>
                  </a:rPr>
                  <a:t>⑨</a:t>
                </a:r>
                <a:r>
                  <a:rPr lang="en-US" altLang="zh-CN" sz="2400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___________</a:t>
                </a: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比较，其中最大的</a:t>
                </a:r>
                <a:endParaRPr lang="en-US" altLang="zh-CN" sz="2400" b="0" i="0" dirty="0">
                  <a:solidFill>
                    <a:srgbClr val="000000"/>
                  </a:solidFill>
                  <a:latin typeface="Times New Roman" panose="02020603050405020304" pitchFamily="34" charset="0"/>
                  <a:ea typeface="微软雅黑" panose="020B0503020204020204" pitchFamily="34" charset="-122"/>
                  <a:cs typeface="Times New Roman" panose="02020603050405020304" pitchFamily="34" charset="-120"/>
                </a:endParaRPr>
              </a:p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         </a:t>
                </a: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一个是最大值，最小的一个是最小值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</p:txBody>
          </p:sp>
        </mc:Choice>
        <mc:Fallback>
          <p:sp>
            <p:nvSpPr>
              <p:cNvPr id="7" name="P_6_BD#161c80cd7?segpoint=1&amp;vbadefaultcenterpage=1&amp;parentnodeid=d9a53a0d6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3908648"/>
                <a:ext cx="11183112" cy="1038670"/>
              </a:xfrm>
              <a:prstGeom prst="rect">
                <a:avLst/>
              </a:prstGeom>
              <a:blipFill rotWithShape="1">
                <a:blip r:embed="rId4"/>
                <a:stretch>
                  <a:fillRect t="-21" r="1" b="-56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P_6_AN.9_1#161c80cd7.blank?vbadefaultcenterpage=1&amp;parentnodeid=d9a53a0d6&amp;vbapositionanswer=9&amp;vbahtmlprocessed=1&amp;bbb=1"/>
          <p:cNvSpPr/>
          <p:nvPr/>
        </p:nvSpPr>
        <p:spPr>
          <a:xfrm>
            <a:off x="7285550" y="1909667"/>
            <a:ext cx="1439863" cy="35496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algn="ctr" latinLnBrk="1">
              <a:lnSpc>
                <a:spcPts val="2900"/>
              </a:lnSpc>
            </a:pPr>
            <a:r>
              <a:rPr lang="en-US" altLang="zh-CN" sz="2400" b="0" i="0" dirty="0">
                <a:solidFill>
                  <a:srgbClr val="FF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连续不断</a:t>
            </a:r>
            <a:endParaRPr lang="en-US" altLang="zh-CN" sz="2400" dirty="0"/>
          </a:p>
        </p:txBody>
      </p:sp>
      <p:sp>
        <p:nvSpPr>
          <p:cNvPr id="9" name="P_6_AN.10_1#161c80cd7.blank?vbadefaultcenterpage=1&amp;parentnodeid=d9a53a0d6&amp;vbapositionanswer=10&amp;vbahtmlprocessed=1"/>
          <p:cNvSpPr/>
          <p:nvPr/>
        </p:nvSpPr>
        <p:spPr>
          <a:xfrm>
            <a:off x="5946394" y="3377788"/>
            <a:ext cx="830263" cy="47879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algn="ctr" latinLnBrk="1">
              <a:lnSpc>
                <a:spcPts val="4200"/>
              </a:lnSpc>
            </a:pPr>
            <a:r>
              <a:rPr lang="en-US" altLang="zh-CN" sz="2400" b="0" i="0" dirty="0">
                <a:solidFill>
                  <a:srgbClr val="FF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极值</a:t>
            </a:r>
            <a:endParaRPr lang="en-US" altLang="zh-CN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P_6_AN.11_1#161c80cd7.blank?vbadefaultcenterpage=1&amp;parentnodeid=d9a53a0d6&amp;vbapositionanswer=11&amp;vbahtmlprocessed=1&amp;bbb=1&amp;rh=32.4"/>
              <p:cNvSpPr/>
              <p:nvPr/>
            </p:nvSpPr>
            <p:spPr>
              <a:xfrm>
                <a:off x="7389051" y="3960718"/>
                <a:ext cx="1669860" cy="34874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ctr" latinLnBrk="1">
                  <a:lnSpc>
                    <a:spcPts val="2900"/>
                  </a:lnSpc>
                </a:pP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𝑓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𝑓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𝑏</m:t>
                        </m:r>
                      </m:e>
                    </m: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endParaRPr lang="en-US" altLang="zh-CN" sz="100" dirty="0"/>
              </a:p>
            </p:txBody>
          </p:sp>
        </mc:Choice>
        <mc:Fallback>
          <p:sp>
            <p:nvSpPr>
              <p:cNvPr id="10" name="P_6_AN.11_1#161c80cd7.blank?vbadefaultcenterpage=1&amp;parentnodeid=d9a53a0d6&amp;vbapositionanswer=11&amp;vbahtmlprocessed=1&amp;bbb=1&amp;rh=32.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9051" y="3960718"/>
                <a:ext cx="1669860" cy="348742"/>
              </a:xfrm>
              <a:prstGeom prst="rect">
                <a:avLst/>
              </a:prstGeom>
              <a:blipFill rotWithShape="1">
                <a:blip r:embed="rId5"/>
                <a:stretch>
                  <a:fillRect l="-11" t="-6983" b="-554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 build="p"/>
      <p:bldP spid="9" grpId="0" animBg="1" build="p"/>
      <p:bldP spid="10" grpId="0" animBg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_6_BD#b69d2ca0e?vbadefaultcenterpage=1&amp;parentnodeid=d9a53a0d6&amp;vbahtmlprocessed=1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28032" y="756000"/>
            <a:ext cx="2532888" cy="44805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P_7_BD#288179214?segpoint=1&amp;vbadefaultcenterpage=1&amp;parentnodeid=b69d2ca0e&amp;vbahtmlprocessed=1&amp;bbb=1&amp;hasbroken=1"/>
              <p:cNvSpPr/>
              <p:nvPr/>
            </p:nvSpPr>
            <p:spPr>
              <a:xfrm>
                <a:off x="502920" y="1343248"/>
                <a:ext cx="11183112" cy="158673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1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1.</a:t>
                </a:r>
                <a14:m>
                  <m:oMath xmlns:m="http://schemas.openxmlformats.org/officeDocument/2006/math">
                    <m:r>
                      <a:rPr lang="en-US" altLang="zh-CN" sz="2400" b="1" i="0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  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𝑓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′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0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是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𝑓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的极值点的关系</a:t>
                </a:r>
                <a:endParaRPr lang="en-US" altLang="zh-CN" sz="2400" dirty="0"/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   </a:t>
                </a: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若函数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𝑓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可导，则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𝑓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′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0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是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为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𝑓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的极值点的必要不充分条件.例如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endParaRPr lang="en-US" altLang="zh-CN" sz="2400" b="0" i="0" dirty="0">
                  <a:solidFill>
                    <a:srgbClr val="000000"/>
                  </a:solidFill>
                  <a:latin typeface="Times New Roman" panose="02020603050405020304" pitchFamily="34" charset="0"/>
                  <a:ea typeface="微软雅黑" panose="020B0503020204020204" pitchFamily="34" charset="-122"/>
                  <a:cs typeface="Times New Roman" panose="02020603050405020304" pitchFamily="34" charset="-120"/>
                </a:endParaRPr>
              </a:p>
              <a:p>
                <a:pPr latinLnBrk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400" b="0" i="0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    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𝑓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𝑓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′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0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0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,但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0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不是极值点.</a:t>
                </a:r>
                <a:endParaRPr lang="en-US" altLang="zh-CN" sz="2400" dirty="0"/>
              </a:p>
            </p:txBody>
          </p:sp>
        </mc:Choice>
        <mc:Fallback>
          <p:sp>
            <p:nvSpPr>
              <p:cNvPr id="3" name="P_7_BD#288179214?segpoint=1&amp;vbadefaultcenterpage=1&amp;parentnodeid=b69d2ca0e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1343248"/>
                <a:ext cx="11183112" cy="1586738"/>
              </a:xfrm>
              <a:prstGeom prst="rect">
                <a:avLst/>
              </a:prstGeom>
              <a:blipFill rotWithShape="1">
                <a:blip r:embed="rId2"/>
                <a:stretch>
                  <a:fillRect t="-14" r="1" b="-51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P_7_BD#288179214?segpoint=1&amp;vbadefaultcenterpage=1&amp;parentnodeid=b69d2ca0e&amp;vbahtmlprocessed=1"/>
          <p:cNvSpPr/>
          <p:nvPr/>
        </p:nvSpPr>
        <p:spPr>
          <a:xfrm>
            <a:off x="502920" y="2930748"/>
            <a:ext cx="11183112" cy="49003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 latinLnBrk="1">
              <a:lnSpc>
                <a:spcPct val="150000"/>
              </a:lnSpc>
            </a:pPr>
            <a:r>
              <a:rPr lang="en-US" altLang="zh-CN" sz="2400" b="1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2. </a:t>
            </a:r>
            <a:r>
              <a:rPr lang="en-US" altLang="zh-CN" sz="2400" b="0" i="0" dirty="0" err="1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极大值（或极小值）可能不止一个，也可能没有，极大值不一定大于极小值</a:t>
            </a:r>
            <a:r>
              <a:rPr lang="en-US" altLang="zh-CN" sz="2400" b="0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.</a:t>
            </a:r>
            <a:endParaRPr lang="en-US" altLang="zh-CN" sz="2400" dirty="0"/>
          </a:p>
        </p:txBody>
      </p:sp>
      <p:sp>
        <p:nvSpPr>
          <p:cNvPr id="5" name="P_7_BD#288179214?segpoint=1&amp;vbadefaultcenterpage=1&amp;parentnodeid=b69d2ca0e&amp;vbahtmlprocessed=1&amp;bbb=1&amp;hasbroken=1"/>
          <p:cNvSpPr/>
          <p:nvPr/>
        </p:nvSpPr>
        <p:spPr>
          <a:xfrm>
            <a:off x="502920" y="3484658"/>
            <a:ext cx="11183112" cy="213595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algn="l" latinLnBrk="1">
              <a:lnSpc>
                <a:spcPct val="150000"/>
              </a:lnSpc>
            </a:pPr>
            <a:r>
              <a:rPr lang="en-US" altLang="zh-CN" sz="2400" b="1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3. </a:t>
            </a:r>
            <a:r>
              <a:rPr lang="en-US" altLang="zh-CN" sz="2400" b="0" i="0" dirty="0" err="1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极值与最值的关系</a:t>
            </a:r>
            <a:endParaRPr lang="en-US" altLang="zh-CN" sz="2400" dirty="0"/>
          </a:p>
          <a:p>
            <a:pPr latinLnBrk="1">
              <a:lnSpc>
                <a:spcPct val="150000"/>
              </a:lnSpc>
            </a:pPr>
            <a:r>
              <a:rPr lang="en-US" altLang="zh-CN" sz="2400" b="0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    </a:t>
            </a:r>
            <a:r>
              <a:rPr lang="en-US" altLang="zh-CN" sz="2400" b="0" i="0" dirty="0" err="1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极值只能在定义域内（不包括端点）取得，最值却可以在端点处取得；有极值的不</a:t>
            </a:r>
            <a:endParaRPr lang="en-US" altLang="zh-CN" sz="2400" b="0" i="0" dirty="0">
              <a:solidFill>
                <a:srgbClr val="000000"/>
              </a:solidFill>
              <a:latin typeface="Times New Roman" panose="02020603050405020304" pitchFamily="34" charset="0"/>
              <a:ea typeface="微软雅黑" panose="020B0503020204020204" pitchFamily="34" charset="-122"/>
              <a:cs typeface="Times New Roman" panose="02020603050405020304" pitchFamily="34" charset="-120"/>
            </a:endParaRPr>
          </a:p>
          <a:p>
            <a:pPr latinLnBrk="1">
              <a:lnSpc>
                <a:spcPct val="150000"/>
              </a:lnSpc>
            </a:pPr>
            <a:r>
              <a:rPr lang="en-US" altLang="zh-CN" sz="2400" b="0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    </a:t>
            </a:r>
            <a:r>
              <a:rPr lang="en-US" altLang="zh-CN" sz="2400" b="0" i="0" dirty="0" err="1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一定有最值，有最值的也未必有极值；极值有可能成为最值，非常数可导函数的最</a:t>
            </a:r>
            <a:endParaRPr lang="en-US" altLang="zh-CN" sz="2400" b="0" i="0" dirty="0">
              <a:solidFill>
                <a:srgbClr val="000000"/>
              </a:solidFill>
              <a:latin typeface="Times New Roman" panose="02020603050405020304" pitchFamily="34" charset="0"/>
              <a:ea typeface="微软雅黑" panose="020B0503020204020204" pitchFamily="34" charset="-122"/>
              <a:cs typeface="Times New Roman" panose="02020603050405020304" pitchFamily="34" charset="-120"/>
            </a:endParaRPr>
          </a:p>
          <a:p>
            <a:pPr latinLnBrk="1">
              <a:lnSpc>
                <a:spcPct val="150000"/>
              </a:lnSpc>
            </a:pPr>
            <a:r>
              <a:rPr lang="en-US" altLang="zh-CN" sz="2400" b="0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    </a:t>
            </a:r>
            <a:r>
              <a:rPr lang="en-US" altLang="zh-CN" sz="2400" b="0" i="0" dirty="0" err="1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值只要不在端点取得，则必定在极值点处取得</a:t>
            </a:r>
            <a:r>
              <a:rPr lang="en-US" altLang="zh-CN" sz="2400" b="0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.</a:t>
            </a:r>
            <a:endParaRPr lang="en-US" altLang="zh-CN" sz="2400" dirty="0"/>
          </a:p>
        </p:txBody>
      </p:sp>
    </p:spTree>
  </p:cSld>
  <p:clrMapOvr>
    <a:masterClrMapping/>
  </p:clrMapOvr>
  <p:transition>
    <p:split dir="in"/>
  </p:transition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COMMONDATA" val="eyJoZGlkIjoiMDZiMTU1MDljNDlhODY1MWYwNDk4MjYwNjJlNDA3ZTQifQ=="/>
</p:tagLst>
</file>

<file path=ppt/tags/tag2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11015</Words>
  <Application>WPS 演示</Application>
  <PresentationFormat>宽屏</PresentationFormat>
  <Paragraphs>495</Paragraphs>
  <Slides>52</Slides>
  <Notes>50</Notes>
  <HiddenSlides>0</HiddenSlides>
  <MMClips>0</MMClips>
  <ScaleCrop>false</ScaleCrop>
  <HeadingPairs>
    <vt:vector size="8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52</vt:i4>
      </vt:variant>
    </vt:vector>
  </HeadingPairs>
  <TitlesOfParts>
    <vt:vector size="70" baseType="lpstr">
      <vt:lpstr>Arial</vt:lpstr>
      <vt:lpstr>宋体</vt:lpstr>
      <vt:lpstr>Wingdings</vt:lpstr>
      <vt:lpstr>Times New Roman</vt:lpstr>
      <vt:lpstr>微软雅黑</vt:lpstr>
      <vt:lpstr>Times New Roman</vt:lpstr>
      <vt:lpstr>宋体</vt:lpstr>
      <vt:lpstr>Cambria Math</vt:lpstr>
      <vt:lpstr>Times New Roman</vt:lpstr>
      <vt:lpstr>NEU-BZ-S92</vt:lpstr>
      <vt:lpstr>Segoe Print</vt:lpstr>
      <vt:lpstr>方正书宋_GBK</vt:lpstr>
      <vt:lpstr>Arial Unicode MS</vt:lpstr>
      <vt:lpstr>等线</vt:lpstr>
      <vt:lpstr>MS Mincho</vt:lpstr>
      <vt:lpstr>Calibri</vt:lpstr>
      <vt:lpstr/>
      <vt:lpstr>Word.Document.12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石蒙</dc:creator>
  <cp:lastModifiedBy>Mr.Lee</cp:lastModifiedBy>
  <cp:revision>8</cp:revision>
  <dcterms:created xsi:type="dcterms:W3CDTF">2023-12-21T11:51:00Z</dcterms:created>
  <dcterms:modified xsi:type="dcterms:W3CDTF">2024-01-30T02:35:54Z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BC77D4792FF24663ADA0B7ECB50D9AC5_12</vt:lpwstr>
  </property>
  <property fmtid="{D5CDD505-2E9C-101B-9397-08002B2CF9AE}" pid="3" name="KSOProductBuildVer">
    <vt:lpwstr>2052-12.1.0.16250</vt:lpwstr>
  </property>
</Properties>
</file>